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0"/>
  </p:notesMasterIdLst>
  <p:sldIdLst>
    <p:sldId id="277" r:id="rId2"/>
    <p:sldId id="257" r:id="rId3"/>
    <p:sldId id="280" r:id="rId4"/>
    <p:sldId id="271" r:id="rId5"/>
    <p:sldId id="274" r:id="rId6"/>
    <p:sldId id="279" r:id="rId7"/>
    <p:sldId id="282" r:id="rId8"/>
    <p:sldId id="281" r:id="rId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292"/>
    <p:restoredTop sz="94661"/>
  </p:normalViewPr>
  <p:slideViewPr>
    <p:cSldViewPr snapToGrid="0" snapToObjects="1">
      <p:cViewPr varScale="1">
        <p:scale>
          <a:sx n="109" d="100"/>
          <a:sy n="109" d="100"/>
        </p:scale>
        <p:origin x="942" y="10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0C9BE3-97D6-3147-99F0-1FBEE6FE5F8D}" type="datetimeFigureOut">
              <a:rPr lang="fr-FR" smtClean="0"/>
              <a:t>08/04/2024</a:t>
            </a:fld>
            <a:endParaRPr lang="fr-FR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A5F949-6404-9148-939C-A9A98AFF79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05052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A5F949-6404-9148-939C-A9A98AFF79CB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72122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A5F949-6404-9148-939C-A9A98AFF79CB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88198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A5F949-6404-9148-939C-A9A98AFF79CB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47354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A5F949-6404-9148-939C-A9A98AFF79CB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19455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/>
              <a:t>Cliquez pour 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D3DD9-CDD6-DE4A-BBE0-9E781FC67C87}" type="datetimeFigureOut">
              <a:rPr lang="fr-FR" smtClean="0"/>
              <a:t>08/04/2024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6D310D9E-533D-864B-B736-206D2667680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D3DD9-CDD6-DE4A-BBE0-9E781FC67C87}" type="datetimeFigureOut">
              <a:rPr lang="fr-FR" smtClean="0"/>
              <a:t>08/04/2024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10D9E-533D-864B-B736-206D2667680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D3DD9-CDD6-DE4A-BBE0-9E781FC67C87}" type="datetimeFigureOut">
              <a:rPr lang="fr-FR" smtClean="0"/>
              <a:t>08/04/2024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10D9E-533D-864B-B736-206D2667680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D3DD9-CDD6-DE4A-BBE0-9E781FC67C87}" type="datetimeFigureOut">
              <a:rPr lang="fr-FR" smtClean="0"/>
              <a:t>08/04/2024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10D9E-533D-864B-B736-206D2667680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50CD3DD9-CDD6-DE4A-BBE0-9E781FC67C87}" type="datetimeFigureOut">
              <a:rPr lang="fr-FR" smtClean="0"/>
              <a:t>08/04/2024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fr-FR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6D310D9E-533D-864B-B736-206D2667680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D3DD9-CDD6-DE4A-BBE0-9E781FC67C87}" type="datetimeFigureOut">
              <a:rPr lang="fr-FR" smtClean="0"/>
              <a:t>08/04/2024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10D9E-533D-864B-B736-206D2667680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D3DD9-CDD6-DE4A-BBE0-9E781FC67C87}" type="datetimeFigureOut">
              <a:rPr lang="fr-FR" smtClean="0"/>
              <a:t>08/04/2024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10D9E-533D-864B-B736-206D26676800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D3DD9-CDD6-DE4A-BBE0-9E781FC67C87}" type="datetimeFigureOut">
              <a:rPr lang="fr-FR" smtClean="0"/>
              <a:t>08/04/2024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10D9E-533D-864B-B736-206D26676800}" type="slidenum">
              <a:rPr lang="fr-FR" smtClean="0"/>
              <a:t>‹N°›</a:t>
            </a:fld>
            <a:endParaRPr lang="fr-F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D3DD9-CDD6-DE4A-BBE0-9E781FC67C87}" type="datetimeFigureOut">
              <a:rPr lang="fr-FR" smtClean="0"/>
              <a:t>08/04/2024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10D9E-533D-864B-B736-206D2667680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D3DD9-CDD6-DE4A-BBE0-9E781FC67C87}" type="datetimeFigureOut">
              <a:rPr lang="fr-FR" smtClean="0"/>
              <a:t>08/04/2024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10D9E-533D-864B-B736-206D2667680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Faire glisser l'image vers l'espace réservé ou cliquer sur l'icône pour l'ajouter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D3DD9-CDD6-DE4A-BBE0-9E781FC67C87}" type="datetimeFigureOut">
              <a:rPr lang="fr-FR" smtClean="0"/>
              <a:t>08/04/2024</a:t>
            </a:fld>
            <a:endParaRPr lang="fr-FR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10D9E-533D-864B-B736-206D2667680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50CD3DD9-CDD6-DE4A-BBE0-9E781FC67C87}" type="datetimeFigureOut">
              <a:rPr lang="fr-FR" smtClean="0"/>
              <a:t>08/04/2024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6D310D9E-533D-864B-B736-206D266768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5222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g"/><Relationship Id="rId3" Type="http://schemas.openxmlformats.org/officeDocument/2006/relationships/image" Target="../media/image1.jpeg"/><Relationship Id="rId7" Type="http://schemas.microsoft.com/office/2007/relationships/hdphoto" Target="../media/hdphoto1.wd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microsoft.com/office/2007/relationships/hdphoto" Target="../media/hdphoto2.wdp"/><Relationship Id="rId4" Type="http://schemas.openxmlformats.org/officeDocument/2006/relationships/image" Target="../media/image4.png"/><Relationship Id="rId9" Type="http://schemas.openxmlformats.org/officeDocument/2006/relationships/image" Target="../media/image6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metiers-social.cnam.fr/toutes-nos-formations/masters/master-grh-et-sociologie-du-travail/master-grh-et-sociologie-du-travail-1085619.kjsp?RH=1560519318820&amp;RF=1561114421992" TargetMode="External"/><Relationship Id="rId2" Type="http://schemas.openxmlformats.org/officeDocument/2006/relationships/hyperlink" Target="mailto:par_master.sociologie@lecnam.net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duotone>
              <a:schemeClr val="bg2">
                <a:tint val="75000"/>
                <a:shade val="58000"/>
                <a:satMod val="120000"/>
              </a:schemeClr>
              <a:schemeClr val="bg2">
                <a:tint val="50000"/>
                <a:shade val="96000"/>
              </a:schemeClr>
            </a:duotone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ectangle 52">
            <a:extLst>
              <a:ext uri="{FF2B5EF4-FFF2-40B4-BE49-F238E27FC236}">
                <a16:creationId xmlns:a16="http://schemas.microsoft.com/office/drawing/2014/main" id="{DCC0DCE3-8753-43BB-86D2-6452D91E417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D28BC7A6-65CA-4655-8641-7BDE9699BF9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58755CF4-45A8-4971-A14E-D6DE02B4827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id="{421F62D5-850C-4310-A813-747E4643379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CAD4B505-4A68-456B-9AFD-344192BE94E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6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7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A7F9A339-5395-403B-B163-DFDDD9E099F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 useBgFill="1">
        <p:nvSpPr>
          <p:cNvPr id="63" name="Rectangle 62">
            <a:extLst>
              <a:ext uri="{FF2B5EF4-FFF2-40B4-BE49-F238E27FC236}">
                <a16:creationId xmlns:a16="http://schemas.microsoft.com/office/drawing/2014/main" id="{2A0E4E09-FC02-4ADC-951A-3FFA90B6FE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5B23EB10-011B-4BBD-9AE6-2635567A105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7997"/>
          </a:xfrm>
          <a:prstGeom prst="rect">
            <a:avLst/>
          </a:prstGeom>
          <a:solidFill>
            <a:schemeClr val="bg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E4C3BD4A-D69F-C24B-B2F5-6213E417A37F}"/>
              </a:ext>
            </a:extLst>
          </p:cNvPr>
          <p:cNvSpPr txBox="1">
            <a:spLocks/>
          </p:cNvSpPr>
          <p:nvPr/>
        </p:nvSpPr>
        <p:spPr>
          <a:xfrm>
            <a:off x="6556100" y="1360493"/>
            <a:ext cx="4972511" cy="310673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 cap="all" baseline="0">
                <a:blipFill>
                  <a:blip r:embed="rId6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US" sz="4500" kern="1200" cap="all" baseline="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Master </a:t>
            </a:r>
            <a:r>
              <a:rPr lang="en-US" sz="4500" i="1" kern="1200" cap="all" baseline="0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gestion des </a:t>
            </a:r>
            <a:r>
              <a:rPr lang="en-US" sz="4500" i="1" kern="1200" cap="all" baseline="0" dirty="0" err="1">
                <a:solidFill>
                  <a:srgbClr val="C00000"/>
                </a:solidFill>
                <a:latin typeface="+mj-lt"/>
                <a:ea typeface="+mj-ea"/>
                <a:cs typeface="+mj-cs"/>
              </a:rPr>
              <a:t>ressources</a:t>
            </a:r>
            <a:r>
              <a:rPr lang="en-US" sz="4500" i="1" kern="1200" cap="all" baseline="0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500" i="1" kern="1200" cap="all" baseline="0" dirty="0" err="1">
                <a:solidFill>
                  <a:srgbClr val="C00000"/>
                </a:solidFill>
                <a:latin typeface="+mj-lt"/>
                <a:ea typeface="+mj-ea"/>
                <a:cs typeface="+mj-cs"/>
              </a:rPr>
              <a:t>humaines</a:t>
            </a:r>
            <a:r>
              <a:rPr lang="en-US" sz="4500" i="1" kern="1200" cap="all" baseline="0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 et </a:t>
            </a:r>
            <a:r>
              <a:rPr lang="en-US" sz="4500" i="1" kern="1200" cap="all" baseline="0" dirty="0" err="1">
                <a:solidFill>
                  <a:srgbClr val="C00000"/>
                </a:solidFill>
                <a:latin typeface="+mj-lt"/>
                <a:ea typeface="+mj-ea"/>
                <a:cs typeface="+mj-cs"/>
              </a:rPr>
              <a:t>sociologie</a:t>
            </a:r>
            <a:r>
              <a:rPr lang="en-US" sz="4500" i="1" kern="1200" cap="all" baseline="0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 du travail</a:t>
            </a:r>
          </a:p>
        </p:txBody>
      </p:sp>
      <p:sp>
        <p:nvSpPr>
          <p:cNvPr id="67" name="Freeform: Shape 66">
            <a:extLst>
              <a:ext uri="{FF2B5EF4-FFF2-40B4-BE49-F238E27FC236}">
                <a16:creationId xmlns:a16="http://schemas.microsoft.com/office/drawing/2014/main" id="{14A1598B-1957-47CF-AAF4-F7A36DA0E7C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3"/>
            <a:ext cx="6095695" cy="6857997"/>
          </a:xfrm>
          <a:custGeom>
            <a:avLst/>
            <a:gdLst>
              <a:gd name="connsiteX0" fmla="*/ 3435036 w 6095695"/>
              <a:gd name="connsiteY0" fmla="*/ 0 h 6857997"/>
              <a:gd name="connsiteX1" fmla="*/ 4198562 w 6095695"/>
              <a:gd name="connsiteY1" fmla="*/ 0 h 6857997"/>
              <a:gd name="connsiteX2" fmla="*/ 4365987 w 6095695"/>
              <a:gd name="connsiteY2" fmla="*/ 128761 h 6857997"/>
              <a:gd name="connsiteX3" fmla="*/ 6095695 w 6095695"/>
              <a:gd name="connsiteY3" fmla="*/ 3718209 h 6857997"/>
              <a:gd name="connsiteX4" fmla="*/ 4860911 w 6095695"/>
              <a:gd name="connsiteY4" fmla="*/ 6845880 h 6857997"/>
              <a:gd name="connsiteX5" fmla="*/ 4849107 w 6095695"/>
              <a:gd name="connsiteY5" fmla="*/ 6857997 h 6857997"/>
              <a:gd name="connsiteX6" fmla="*/ 4253869 w 6095695"/>
              <a:gd name="connsiteY6" fmla="*/ 6857997 h 6857997"/>
              <a:gd name="connsiteX7" fmla="*/ 4409441 w 6095695"/>
              <a:gd name="connsiteY7" fmla="*/ 6719623 h 6857997"/>
              <a:gd name="connsiteX8" fmla="*/ 5679794 w 6095695"/>
              <a:gd name="connsiteY8" fmla="*/ 3718209 h 6857997"/>
              <a:gd name="connsiteX9" fmla="*/ 3591563 w 6095695"/>
              <a:gd name="connsiteY9" fmla="*/ 88079 h 6857997"/>
              <a:gd name="connsiteX10" fmla="*/ 0 w 6095695"/>
              <a:gd name="connsiteY10" fmla="*/ 0 h 6857997"/>
              <a:gd name="connsiteX11" fmla="*/ 3177466 w 6095695"/>
              <a:gd name="connsiteY11" fmla="*/ 0 h 6857997"/>
              <a:gd name="connsiteX12" fmla="*/ 3353291 w 6095695"/>
              <a:gd name="connsiteY12" fmla="*/ 88129 h 6857997"/>
              <a:gd name="connsiteX13" fmla="*/ 5560965 w 6095695"/>
              <a:gd name="connsiteY13" fmla="*/ 3718209 h 6857997"/>
              <a:gd name="connsiteX14" fmla="*/ 4325417 w 6095695"/>
              <a:gd name="connsiteY14" fmla="*/ 6637392 h 6857997"/>
              <a:gd name="connsiteX15" fmla="*/ 4077394 w 6095695"/>
              <a:gd name="connsiteY15" fmla="*/ 6857997 h 6857997"/>
              <a:gd name="connsiteX16" fmla="*/ 0 w 6095695"/>
              <a:gd name="connsiteY16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6095695" h="6857997">
                <a:moveTo>
                  <a:pt x="3435036" y="0"/>
                </a:moveTo>
                <a:lnTo>
                  <a:pt x="4198562" y="0"/>
                </a:lnTo>
                <a:lnTo>
                  <a:pt x="4365987" y="128761"/>
                </a:lnTo>
                <a:cubicBezTo>
                  <a:pt x="5422363" y="981944"/>
                  <a:pt x="6095695" y="2273123"/>
                  <a:pt x="6095695" y="3718209"/>
                </a:cubicBezTo>
                <a:cubicBezTo>
                  <a:pt x="6095695" y="4922447"/>
                  <a:pt x="5628104" y="6019805"/>
                  <a:pt x="4860911" y="6845880"/>
                </a:cubicBezTo>
                <a:lnTo>
                  <a:pt x="4849107" y="6857997"/>
                </a:lnTo>
                <a:lnTo>
                  <a:pt x="4253869" y="6857997"/>
                </a:lnTo>
                <a:lnTo>
                  <a:pt x="4409441" y="6719623"/>
                </a:lnTo>
                <a:cubicBezTo>
                  <a:pt x="5194330" y="5951494"/>
                  <a:pt x="5679794" y="4890334"/>
                  <a:pt x="5679794" y="3718209"/>
                </a:cubicBezTo>
                <a:cubicBezTo>
                  <a:pt x="5679794" y="2179795"/>
                  <a:pt x="4843506" y="832535"/>
                  <a:pt x="3591563" y="88079"/>
                </a:cubicBezTo>
                <a:close/>
                <a:moveTo>
                  <a:pt x="0" y="0"/>
                </a:moveTo>
                <a:lnTo>
                  <a:pt x="3177466" y="0"/>
                </a:lnTo>
                <a:lnTo>
                  <a:pt x="3353291" y="88129"/>
                </a:lnTo>
                <a:cubicBezTo>
                  <a:pt x="4668281" y="787221"/>
                  <a:pt x="5560965" y="2150692"/>
                  <a:pt x="5560965" y="3718209"/>
                </a:cubicBezTo>
                <a:cubicBezTo>
                  <a:pt x="5560965" y="4858221"/>
                  <a:pt x="5088802" y="5890308"/>
                  <a:pt x="4325417" y="6637392"/>
                </a:cubicBezTo>
                <a:lnTo>
                  <a:pt x="4077394" y="6857997"/>
                </a:lnTo>
                <a:lnTo>
                  <a:pt x="0" y="6857997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Image 3" descr="Une image contenant dessin&#10;&#10;Description générée automatiquement">
            <a:extLst>
              <a:ext uri="{FF2B5EF4-FFF2-40B4-BE49-F238E27FC236}">
                <a16:creationId xmlns:a16="http://schemas.microsoft.com/office/drawing/2014/main" id="{9991E587-79A4-F243-8512-C5F0315382A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58922" y="1629266"/>
            <a:ext cx="3376350" cy="869410"/>
          </a:xfrm>
          <a:prstGeom prst="rect">
            <a:avLst/>
          </a:prstGeom>
        </p:spPr>
      </p:pic>
      <p:pic>
        <p:nvPicPr>
          <p:cNvPr id="6" name="Image 5" descr="Une image contenant extérieur, bâtiment, avant, rue&#10;&#10;Description générée automatiquement">
            <a:extLst>
              <a:ext uri="{FF2B5EF4-FFF2-40B4-BE49-F238E27FC236}">
                <a16:creationId xmlns:a16="http://schemas.microsoft.com/office/drawing/2014/main" id="{9A28D17E-7A41-9246-95BD-9110E654E9D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63389" y="3342018"/>
            <a:ext cx="4168361" cy="2084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565904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Master </a:t>
            </a:r>
            <a:r>
              <a:rPr lang="fr-FR" i="1" dirty="0">
                <a:solidFill>
                  <a:srgbClr val="C00000"/>
                </a:solidFill>
              </a:rPr>
              <a:t>Gestion des ressources HUMAINES et sociologie du travail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38047" y="2269466"/>
            <a:ext cx="10713090" cy="1031485"/>
          </a:xfrm>
        </p:spPr>
        <p:txBody>
          <a:bodyPr>
            <a:noAutofit/>
          </a:bodyPr>
          <a:lstStyle/>
          <a:p>
            <a:r>
              <a:rPr lang="fr-FR" sz="2800" b="1" dirty="0"/>
              <a:t>Thématiques</a:t>
            </a:r>
            <a:r>
              <a:rPr lang="fr-FR" sz="2800" dirty="0"/>
              <a:t> : gestion des ressources humaines, analyses du travail </a:t>
            </a:r>
            <a:r>
              <a:rPr lang="fr-FR" sz="2800" i="1" dirty="0"/>
              <a:t>lato sensu </a:t>
            </a:r>
            <a:r>
              <a:rPr lang="fr-FR" sz="2800" dirty="0"/>
              <a:t>(organisation, marchés, politiques, relations professionnelles) et analyse des organisations (approches croisées ressources humaines et sociologie).</a:t>
            </a:r>
          </a:p>
        </p:txBody>
      </p:sp>
      <p:sp>
        <p:nvSpPr>
          <p:cNvPr id="6" name="Espace réservé du contenu 2">
            <a:extLst>
              <a:ext uri="{FF2B5EF4-FFF2-40B4-BE49-F238E27FC236}">
                <a16:creationId xmlns:a16="http://schemas.microsoft.com/office/drawing/2014/main" id="{03C52E2B-3600-9243-A788-0AE9B8CDC673}"/>
              </a:ext>
            </a:extLst>
          </p:cNvPr>
          <p:cNvSpPr txBox="1">
            <a:spLocks/>
          </p:cNvSpPr>
          <p:nvPr/>
        </p:nvSpPr>
        <p:spPr>
          <a:xfrm>
            <a:off x="963221" y="3948902"/>
            <a:ext cx="10265558" cy="599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800" b="1" dirty="0"/>
              <a:t>Outillage</a:t>
            </a:r>
            <a:r>
              <a:rPr lang="fr-FR" sz="2800" dirty="0"/>
              <a:t> à la fois professionnel et conceptuel.</a:t>
            </a:r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F5C21455-D59D-8A45-B5FB-2F4731E19A27}"/>
              </a:ext>
            </a:extLst>
          </p:cNvPr>
          <p:cNvSpPr txBox="1">
            <a:spLocks/>
          </p:cNvSpPr>
          <p:nvPr/>
        </p:nvSpPr>
        <p:spPr>
          <a:xfrm>
            <a:off x="938047" y="4636168"/>
            <a:ext cx="10477910" cy="1427747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3000" dirty="0"/>
              <a:t>Un </a:t>
            </a:r>
            <a:r>
              <a:rPr lang="fr-FR" sz="3000" b="1" dirty="0"/>
              <a:t>master </a:t>
            </a:r>
            <a:r>
              <a:rPr lang="fr-FR" sz="3200" dirty="0" err="1"/>
              <a:t>bidisciplinaire</a:t>
            </a:r>
            <a:r>
              <a:rPr lang="fr-FR" sz="3200" dirty="0"/>
              <a:t> </a:t>
            </a:r>
            <a:r>
              <a:rPr lang="fr-FR" sz="3000" b="1" dirty="0"/>
              <a:t>unique </a:t>
            </a:r>
            <a:r>
              <a:rPr lang="fr-FR" sz="3000" dirty="0"/>
              <a:t>en France depuis 15 ans</a:t>
            </a:r>
          </a:p>
          <a:p>
            <a:pPr lvl="1"/>
            <a:r>
              <a:rPr lang="fr-FR" sz="2800" dirty="0"/>
              <a:t>Deux responsables : </a:t>
            </a:r>
            <a:r>
              <a:rPr lang="fr-FR" sz="2800"/>
              <a:t>Prof. Léa </a:t>
            </a:r>
            <a:r>
              <a:rPr lang="fr-FR" sz="2800" dirty="0"/>
              <a:t>LIMA, professeure de sociologie, </a:t>
            </a:r>
            <a:r>
              <a:rPr lang="fr-FR" sz="2800" dirty="0" err="1"/>
              <a:t>Anne-Françoise</a:t>
            </a:r>
            <a:r>
              <a:rPr lang="fr-FR" sz="2800" dirty="0"/>
              <a:t> BENDER, maîtresse de conférences HDR en sciences de gestion</a:t>
            </a:r>
          </a:p>
          <a:p>
            <a:pPr lvl="1"/>
            <a:r>
              <a:rPr lang="fr-FR" sz="2800" dirty="0"/>
              <a:t>Des enseignants en pointe sur les transformations du travail et des organisations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50759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dirty="0"/>
              <a:t>Master </a:t>
            </a:r>
            <a:r>
              <a:rPr lang="fr-FR" i="1" dirty="0">
                <a:solidFill>
                  <a:srgbClr val="C00000"/>
                </a:solidFill>
              </a:rPr>
              <a:t>Gestion des RESSOURCES humaines et sociologie du travail</a:t>
            </a:r>
          </a:p>
        </p:txBody>
      </p:sp>
      <p:sp>
        <p:nvSpPr>
          <p:cNvPr id="8" name="Espace réservé du contenu 2">
            <a:extLst>
              <a:ext uri="{FF2B5EF4-FFF2-40B4-BE49-F238E27FC236}">
                <a16:creationId xmlns:a16="http://schemas.microsoft.com/office/drawing/2014/main" id="{BB736CD2-C35F-D840-9B4F-07CE26603554}"/>
              </a:ext>
            </a:extLst>
          </p:cNvPr>
          <p:cNvSpPr txBox="1">
            <a:spLocks/>
          </p:cNvSpPr>
          <p:nvPr/>
        </p:nvSpPr>
        <p:spPr>
          <a:xfrm>
            <a:off x="1197900" y="2484491"/>
            <a:ext cx="10290469" cy="82222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fr-FR" sz="2800" b="1" dirty="0"/>
              <a:t>Recrutement sélectif</a:t>
            </a:r>
            <a:r>
              <a:rPr lang="fr-FR" sz="2800" dirty="0"/>
              <a:t> en M1 ou en M2: une vingtaine d’auditeurs par parcours de formation, issus de la formation initiale ou en reprise d’étude.</a:t>
            </a:r>
          </a:p>
        </p:txBody>
      </p:sp>
      <p:sp>
        <p:nvSpPr>
          <p:cNvPr id="9" name="Espace réservé du contenu 2">
            <a:extLst>
              <a:ext uri="{FF2B5EF4-FFF2-40B4-BE49-F238E27FC236}">
                <a16:creationId xmlns:a16="http://schemas.microsoft.com/office/drawing/2014/main" id="{F84BECF7-4F26-D243-9D0B-55CB14A14A08}"/>
              </a:ext>
            </a:extLst>
          </p:cNvPr>
          <p:cNvSpPr txBox="1">
            <a:spLocks/>
          </p:cNvSpPr>
          <p:nvPr/>
        </p:nvSpPr>
        <p:spPr>
          <a:xfrm>
            <a:off x="1197900" y="3872303"/>
            <a:ext cx="10290469" cy="6831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fr-FR" sz="2800" dirty="0"/>
              <a:t>Concerne les </a:t>
            </a:r>
            <a:r>
              <a:rPr lang="fr-FR" sz="2800" b="1" dirty="0"/>
              <a:t>titulaires d’un bac plus 3 </a:t>
            </a:r>
            <a:r>
              <a:rPr lang="fr-FR" sz="2800" dirty="0"/>
              <a:t>ou équivalent (en gestion, sociologie, économie, histoire, droit…) pour une entrée en M1 – Possibilité de VAP pour les non titulaires. </a:t>
            </a:r>
          </a:p>
        </p:txBody>
      </p:sp>
      <p:sp>
        <p:nvSpPr>
          <p:cNvPr id="10" name="Espace réservé du contenu 2">
            <a:extLst>
              <a:ext uri="{FF2B5EF4-FFF2-40B4-BE49-F238E27FC236}">
                <a16:creationId xmlns:a16="http://schemas.microsoft.com/office/drawing/2014/main" id="{F8056B30-4BF8-3143-93BD-6B4636A91137}"/>
              </a:ext>
            </a:extLst>
          </p:cNvPr>
          <p:cNvSpPr txBox="1">
            <a:spLocks/>
          </p:cNvSpPr>
          <p:nvPr/>
        </p:nvSpPr>
        <p:spPr>
          <a:xfrm>
            <a:off x="1197900" y="5366084"/>
            <a:ext cx="10158807" cy="126732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800" b="1" dirty="0"/>
              <a:t>Débouchés</a:t>
            </a:r>
            <a:r>
              <a:rPr lang="fr-FR" sz="2800" dirty="0"/>
              <a:t> : fonctions RH en entreprise, consulting, </a:t>
            </a:r>
            <a:r>
              <a:rPr lang="fr-FR" sz="2800" dirty="0" err="1"/>
              <a:t>chargé.e.s</a:t>
            </a:r>
            <a:r>
              <a:rPr lang="fr-FR" sz="2800" dirty="0"/>
              <a:t> d’études, entrée en thèse… : </a:t>
            </a:r>
            <a:r>
              <a:rPr lang="fr-FR" sz="2800" dirty="0">
                <a:latin typeface="CenturyGothic"/>
              </a:rPr>
              <a:t>96 % des répondants sont en emploi à deux ans, et pour 81 % d’entre eux, l’emploi occupé est en adéquation avec la formation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2903254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0002970"/>
              </p:ext>
            </p:extLst>
          </p:nvPr>
        </p:nvGraphicFramePr>
        <p:xfrm>
          <a:off x="421238" y="1983827"/>
          <a:ext cx="11229653" cy="479680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036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613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645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396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  <a:latin typeface="+mn-lt"/>
                        </a:rPr>
                        <a:t>Tronc commun (44 ECTS)</a:t>
                      </a:r>
                      <a:endParaRPr lang="fr-FR" sz="1600" b="1" dirty="0"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53355" marR="5335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+mn-lt"/>
                        </a:rPr>
                        <a:t> </a:t>
                      </a:r>
                      <a:endParaRPr lang="fr-FR" sz="1600" dirty="0"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53355" marR="53355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+mn-lt"/>
                        </a:rPr>
                        <a:t> ECTS</a:t>
                      </a:r>
                      <a:endParaRPr lang="fr-FR" sz="1600" dirty="0"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53355" marR="53355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96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+mn-lt"/>
                        </a:rPr>
                        <a:t>FPG 102</a:t>
                      </a:r>
                      <a:endParaRPr lang="fr-FR" sz="1400" dirty="0"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53355" marR="53355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  <a:latin typeface="+mn-lt"/>
                        </a:rPr>
                        <a:t>Concevoir et mettre en œuvre les pratiques de GRH</a:t>
                      </a:r>
                      <a:endParaRPr lang="fr-FR" sz="1400"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53355" marR="53355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  <a:latin typeface="+mn-lt"/>
                        </a:rPr>
                        <a:t>6</a:t>
                      </a:r>
                      <a:endParaRPr lang="fr-FR" sz="1400"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53355" marR="53355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96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+mn-lt"/>
                        </a:rPr>
                        <a:t>AST106</a:t>
                      </a:r>
                      <a:endParaRPr lang="fr-FR" sz="1400" dirty="0"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53355" marR="53355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  <a:latin typeface="+mn-lt"/>
                        </a:rPr>
                        <a:t>Sociologie du travail</a:t>
                      </a:r>
                      <a:endParaRPr lang="fr-FR" sz="1400"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53355" marR="53355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  <a:latin typeface="+mn-lt"/>
                        </a:rPr>
                        <a:t>6</a:t>
                      </a:r>
                      <a:endParaRPr lang="fr-FR" sz="1400"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53355" marR="53355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29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+mn-lt"/>
                        </a:rPr>
                        <a:t>FPG108</a:t>
                      </a:r>
                      <a:endParaRPr lang="fr-FR" sz="1400" dirty="0"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53355" marR="53355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  <a:latin typeface="+mn-lt"/>
                        </a:rPr>
                        <a:t>Gestion des talents</a:t>
                      </a:r>
                      <a:endParaRPr lang="fr-FR" sz="1400"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53355" marR="53355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  <a:latin typeface="+mn-lt"/>
                        </a:rPr>
                        <a:t>4</a:t>
                      </a:r>
                      <a:endParaRPr lang="fr-FR" sz="1400"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53355" marR="53355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96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  <a:latin typeface="+mn-lt"/>
                        </a:rPr>
                        <a:t>AST110</a:t>
                      </a:r>
                      <a:endParaRPr lang="fr-FR" sz="1400"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53355" marR="53355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  <a:latin typeface="+mn-lt"/>
                        </a:rPr>
                        <a:t>Sociologie des organisations</a:t>
                      </a:r>
                      <a:endParaRPr lang="fr-FR" sz="1400"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53355" marR="53355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  <a:latin typeface="+mn-lt"/>
                        </a:rPr>
                        <a:t>4</a:t>
                      </a:r>
                      <a:endParaRPr lang="fr-FR" sz="1400"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53355" marR="53355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96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  <a:latin typeface="+mn-lt"/>
                        </a:rPr>
                        <a:t>AST117</a:t>
                      </a:r>
                      <a:endParaRPr lang="fr-FR" sz="1400"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53355" marR="53355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  <a:latin typeface="+mn-lt"/>
                        </a:rPr>
                        <a:t>Relations professionnelles </a:t>
                      </a:r>
                      <a:endParaRPr lang="fr-FR" sz="1400"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53355" marR="53355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  <a:latin typeface="+mn-lt"/>
                        </a:rPr>
                        <a:t>6</a:t>
                      </a:r>
                      <a:endParaRPr lang="fr-FR" sz="1400"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53355" marR="53355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928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+mn-lt"/>
                        </a:rPr>
                        <a:t>ANG200-ANG300-ARA100-FLE100-FLE200-RUS200</a:t>
                      </a:r>
                      <a:endParaRPr lang="fr-FR" sz="1400" dirty="0"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53355" marR="53355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+mn-lt"/>
                          <a:ea typeface="Calibri" charset="0"/>
                          <a:cs typeface="Times New Roman" charset="0"/>
                        </a:rPr>
                        <a:t>Langue</a:t>
                      </a:r>
                      <a:r>
                        <a:rPr lang="fr-FR" sz="1400" baseline="0" dirty="0">
                          <a:effectLst/>
                          <a:latin typeface="+mn-lt"/>
                          <a:ea typeface="Calibri" charset="0"/>
                          <a:cs typeface="Times New Roman" charset="0"/>
                        </a:rPr>
                        <a:t> au choix</a:t>
                      </a:r>
                      <a:endParaRPr lang="fr-FR" sz="1400" dirty="0"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53355" marR="53355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  <a:latin typeface="+mn-lt"/>
                        </a:rPr>
                        <a:t>6</a:t>
                      </a:r>
                      <a:endParaRPr lang="fr-FR" sz="1400"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53355" marR="53355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96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+mn-lt"/>
                          <a:ea typeface="Calibri" charset="0"/>
                          <a:cs typeface="Times New Roman" charset="0"/>
                        </a:rPr>
                        <a:t>AST221</a:t>
                      </a:r>
                    </a:p>
                  </a:txBody>
                  <a:tcPr marL="53355" marR="53355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+mn-lt"/>
                          <a:ea typeface="Calibri" charset="0"/>
                          <a:cs typeface="Times New Roman" charset="0"/>
                        </a:rPr>
                        <a:t>Méthodologie de recherche</a:t>
                      </a:r>
                    </a:p>
                  </a:txBody>
                  <a:tcPr marL="53355" marR="53355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+mn-lt"/>
                          <a:ea typeface="Calibri" charset="0"/>
                          <a:cs typeface="Times New Roman" charset="0"/>
                        </a:rPr>
                        <a:t>2</a:t>
                      </a:r>
                    </a:p>
                  </a:txBody>
                  <a:tcPr marL="53355" marR="53355" marT="0" marB="0" anchor="ctr"/>
                </a:tc>
                <a:extLst>
                  <a:ext uri="{0D108BD9-81ED-4DB2-BD59-A6C34878D82A}">
                    <a16:rowId xmlns:a16="http://schemas.microsoft.com/office/drawing/2014/main" val="3671337517"/>
                  </a:ext>
                </a:extLst>
              </a:tr>
              <a:tr h="2396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+mn-lt"/>
                        </a:rPr>
                        <a:t>UAS014</a:t>
                      </a:r>
                      <a:endParaRPr lang="fr-FR" sz="1600" dirty="0"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53355" marR="53355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+mn-lt"/>
                        </a:rPr>
                        <a:t>Mémoire </a:t>
                      </a:r>
                      <a:endParaRPr lang="fr-FR" sz="1600" dirty="0"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53355" marR="53355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  <a:latin typeface="+mn-lt"/>
                        </a:rPr>
                        <a:t>12</a:t>
                      </a:r>
                      <a:endParaRPr lang="fr-FR" sz="1600"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53355" marR="53355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7928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  <a:latin typeface="+mn-lt"/>
                        </a:rPr>
                        <a:t>Cours électifs : entre 4 et 16 ECTS à choisir parmi</a:t>
                      </a:r>
                      <a:endParaRPr lang="fr-FR" sz="1600" b="1" dirty="0"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53355" marR="53355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  <a:latin typeface="+mn-lt"/>
                        </a:rPr>
                        <a:t> </a:t>
                      </a:r>
                      <a:endParaRPr lang="fr-FR" sz="1600"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53355" marR="53355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  <a:latin typeface="+mn-lt"/>
                        </a:rPr>
                        <a:t> </a:t>
                      </a:r>
                      <a:endParaRPr lang="fr-FR" sz="1600"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53355" marR="53355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9599">
                <a:tc>
                  <a:txBody>
                    <a:bodyPr/>
                    <a:lstStyle/>
                    <a:p>
                      <a:r>
                        <a:rPr lang="fr-FR" sz="1400" dirty="0"/>
                        <a:t>AST142</a:t>
                      </a:r>
                    </a:p>
                  </a:txBody>
                  <a:tcPr marL="53355" marR="53355" marT="0" marB="0" anchor="b"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Discrimination dans l’emploi et au travail : regards interdisciplinaires</a:t>
                      </a:r>
                    </a:p>
                  </a:txBody>
                  <a:tcPr marL="53355" marR="53355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+mn-lt"/>
                          <a:ea typeface="Calibri" charset="0"/>
                          <a:cs typeface="Times New Roman" charset="0"/>
                        </a:rPr>
                        <a:t>4</a:t>
                      </a:r>
                    </a:p>
                  </a:txBody>
                  <a:tcPr marL="53355" marR="53355" marT="0" marB="0" anchor="ctr"/>
                </a:tc>
                <a:extLst>
                  <a:ext uri="{0D108BD9-81ED-4DB2-BD59-A6C34878D82A}">
                    <a16:rowId xmlns:a16="http://schemas.microsoft.com/office/drawing/2014/main" val="3568403754"/>
                  </a:ext>
                </a:extLst>
              </a:tr>
              <a:tr h="269599">
                <a:tc>
                  <a:txBody>
                    <a:bodyPr/>
                    <a:lstStyle/>
                    <a:p>
                      <a:r>
                        <a:rPr lang="fr-FR" sz="1400" dirty="0"/>
                        <a:t>GME101</a:t>
                      </a:r>
                    </a:p>
                  </a:txBody>
                  <a:tcPr marL="53355" marR="53355" marT="0" marB="0" anchor="b"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Genre et travail </a:t>
                      </a:r>
                    </a:p>
                  </a:txBody>
                  <a:tcPr marL="53355" marR="53355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+mn-lt"/>
                          <a:ea typeface="Calibri" charset="0"/>
                          <a:cs typeface="Times New Roman" charset="0"/>
                        </a:rPr>
                        <a:t>6</a:t>
                      </a:r>
                    </a:p>
                  </a:txBody>
                  <a:tcPr marL="53355" marR="53355" marT="0" marB="0" anchor="ctr"/>
                </a:tc>
                <a:extLst>
                  <a:ext uri="{0D108BD9-81ED-4DB2-BD59-A6C34878D82A}">
                    <a16:rowId xmlns:a16="http://schemas.microsoft.com/office/drawing/2014/main" val="3058128534"/>
                  </a:ext>
                </a:extLst>
              </a:tr>
              <a:tr h="269599">
                <a:tc>
                  <a:txBody>
                    <a:bodyPr/>
                    <a:lstStyle/>
                    <a:p>
                      <a:r>
                        <a:rPr lang="fr-FR" sz="1400" dirty="0"/>
                        <a:t>FPG119</a:t>
                      </a:r>
                    </a:p>
                  </a:txBody>
                  <a:tcPr marL="53355" marR="53355" marT="0" marB="0" anchor="b"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Data RH</a:t>
                      </a:r>
                    </a:p>
                  </a:txBody>
                  <a:tcPr marL="53355" marR="53355" marT="0" marB="0" anchor="b"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4</a:t>
                      </a:r>
                    </a:p>
                  </a:txBody>
                  <a:tcPr marL="53355" marR="53355" marT="0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04350">
                <a:tc>
                  <a:txBody>
                    <a:bodyPr/>
                    <a:lstStyle/>
                    <a:p>
                      <a:r>
                        <a:rPr lang="fr-FR" sz="1400" dirty="0"/>
                        <a:t>DRS210</a:t>
                      </a:r>
                    </a:p>
                  </a:txBody>
                  <a:tcPr marL="53355" marR="53355" marT="0" marB="0" anchor="b"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Droit des discriminations</a:t>
                      </a:r>
                    </a:p>
                  </a:txBody>
                  <a:tcPr marL="53355" marR="53355" marT="0" marB="0" anchor="b"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2</a:t>
                      </a:r>
                    </a:p>
                  </a:txBody>
                  <a:tcPr marL="53355" marR="53355" marT="0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69599">
                <a:tc>
                  <a:txBody>
                    <a:bodyPr/>
                    <a:lstStyle/>
                    <a:p>
                      <a:r>
                        <a:rPr lang="fr-FR" sz="1400" dirty="0"/>
                        <a:t>DSY221</a:t>
                      </a:r>
                    </a:p>
                  </a:txBody>
                  <a:tcPr marL="53355" marR="53355" marT="0" marB="0" anchor="b"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Organisation Innovante</a:t>
                      </a:r>
                      <a:r>
                        <a:rPr lang="fr-FR" sz="1400" baseline="0" dirty="0"/>
                        <a:t> et Durable</a:t>
                      </a:r>
                      <a:endParaRPr lang="fr-FR" sz="1400" dirty="0"/>
                    </a:p>
                  </a:txBody>
                  <a:tcPr marL="53355" marR="53355" marT="0" marB="0" anchor="b"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6</a:t>
                      </a:r>
                    </a:p>
                  </a:txBody>
                  <a:tcPr marL="53355" marR="53355" marT="0" marB="0" anchor="ctr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69599"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AST100</a:t>
                      </a:r>
                    </a:p>
                  </a:txBody>
                  <a:tcPr marL="53355" marR="53355" marT="0" marB="0" anchor="b"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Fondements de la sociologie</a:t>
                      </a:r>
                    </a:p>
                  </a:txBody>
                  <a:tcPr marL="53355" marR="53355" marT="0" marB="0" anchor="b"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53355" marR="53355" marT="0" marB="0" anchor="ctr"/>
                </a:tc>
                <a:extLst>
                  <a:ext uri="{0D108BD9-81ED-4DB2-BD59-A6C34878D82A}">
                    <a16:rowId xmlns:a16="http://schemas.microsoft.com/office/drawing/2014/main" val="145954016"/>
                  </a:ext>
                </a:extLst>
              </a:tr>
              <a:tr h="269599">
                <a:tc>
                  <a:txBody>
                    <a:bodyPr/>
                    <a:lstStyle/>
                    <a:p>
                      <a:r>
                        <a:rPr lang="fr-FR" sz="1400" b="1" dirty="0">
                          <a:solidFill>
                            <a:schemeClr val="tx1"/>
                          </a:solidFill>
                        </a:rPr>
                        <a:t>TOTAL pour passage en M2</a:t>
                      </a:r>
                    </a:p>
                  </a:txBody>
                  <a:tcPr marL="53355" marR="53355" marT="0" marB="0" anchor="b"/>
                </a:tc>
                <a:tc>
                  <a:txBody>
                    <a:bodyPr/>
                    <a:lstStyle/>
                    <a:p>
                      <a:endParaRPr lang="fr-FR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L="53355" marR="53355" marT="0" marB="0" anchor="b"/>
                </a:tc>
                <a:tc>
                  <a:txBody>
                    <a:bodyPr/>
                    <a:lstStyle/>
                    <a:p>
                      <a:r>
                        <a:rPr lang="fr-FR" sz="14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53355" marR="53355" marT="0" marB="0" anchor="ctr"/>
                </a:tc>
                <a:extLst>
                  <a:ext uri="{0D108BD9-81ED-4DB2-BD59-A6C34878D82A}">
                    <a16:rowId xmlns:a16="http://schemas.microsoft.com/office/drawing/2014/main" val="4098086004"/>
                  </a:ext>
                </a:extLst>
              </a:tr>
            </a:tbl>
          </a:graphicData>
        </a:graphic>
      </p:graphicFrame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1006866" y="-111270"/>
            <a:ext cx="10058400" cy="1609344"/>
          </a:xfrm>
        </p:spPr>
        <p:txBody>
          <a:bodyPr>
            <a:normAutofit/>
          </a:bodyPr>
          <a:lstStyle/>
          <a:p>
            <a:r>
              <a:rPr lang="fr-FR" sz="2800" dirty="0"/>
              <a:t>M1 </a:t>
            </a:r>
            <a:r>
              <a:rPr lang="mr-IN" sz="2800" dirty="0"/>
              <a:t>–</a:t>
            </a:r>
            <a:r>
              <a:rPr lang="fr-FR" sz="2800" dirty="0"/>
              <a:t> Gestion des ressources humaines et sociologie du travail</a:t>
            </a:r>
          </a:p>
        </p:txBody>
      </p:sp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DECC9601-39FF-4062-A434-D0FC6B43F8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0607296"/>
              </p:ext>
            </p:extLst>
          </p:nvPr>
        </p:nvGraphicFramePr>
        <p:xfrm>
          <a:off x="421238" y="1075845"/>
          <a:ext cx="11229653" cy="8839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03697">
                  <a:extLst>
                    <a:ext uri="{9D8B030D-6E8A-4147-A177-3AD203B41FA5}">
                      <a16:colId xmlns:a16="http://schemas.microsoft.com/office/drawing/2014/main" val="411796089"/>
                    </a:ext>
                  </a:extLst>
                </a:gridCol>
                <a:gridCol w="6961357">
                  <a:extLst>
                    <a:ext uri="{9D8B030D-6E8A-4147-A177-3AD203B41FA5}">
                      <a16:colId xmlns:a16="http://schemas.microsoft.com/office/drawing/2014/main" val="3106291945"/>
                    </a:ext>
                  </a:extLst>
                </a:gridCol>
                <a:gridCol w="1264599">
                  <a:extLst>
                    <a:ext uri="{9D8B030D-6E8A-4147-A177-3AD203B41FA5}">
                      <a16:colId xmlns:a16="http://schemas.microsoft.com/office/drawing/2014/main" val="280841126"/>
                    </a:ext>
                  </a:extLst>
                </a:gridCol>
              </a:tblGrid>
              <a:tr h="197511">
                <a:tc>
                  <a:txBody>
                    <a:bodyPr/>
                    <a:lstStyle/>
                    <a:p>
                      <a:r>
                        <a:rPr lang="fr-FR" sz="1600" b="1" dirty="0" err="1">
                          <a:solidFill>
                            <a:srgbClr val="FF0000"/>
                          </a:solidFill>
                        </a:rPr>
                        <a:t>Prerequis</a:t>
                      </a:r>
                      <a:endParaRPr lang="fr-FR" sz="1600" b="1" dirty="0">
                        <a:solidFill>
                          <a:srgbClr val="FF0000"/>
                        </a:solidFill>
                      </a:endParaRPr>
                    </a:p>
                  </a:txBody>
                  <a:tcPr marL="53355" marR="53355" marT="0" marB="0" anchor="b"/>
                </a:tc>
                <a:tc>
                  <a:txBody>
                    <a:bodyPr/>
                    <a:lstStyle/>
                    <a:p>
                      <a:endParaRPr lang="fr-FR" sz="1400" dirty="0">
                        <a:solidFill>
                          <a:srgbClr val="FF0000"/>
                        </a:solidFill>
                      </a:endParaRPr>
                    </a:p>
                  </a:txBody>
                  <a:tcPr marL="53355" marR="53355" marT="0" marB="0" anchor="b"/>
                </a:tc>
                <a:tc>
                  <a:txBody>
                    <a:bodyPr/>
                    <a:lstStyle/>
                    <a:p>
                      <a:endParaRPr lang="fr-FR" sz="1400" dirty="0">
                        <a:solidFill>
                          <a:srgbClr val="FF0000"/>
                        </a:solidFill>
                      </a:endParaRPr>
                    </a:p>
                  </a:txBody>
                  <a:tcPr marL="53355" marR="53355" marT="0" marB="0" anchor="ctr"/>
                </a:tc>
                <a:extLst>
                  <a:ext uri="{0D108BD9-81ED-4DB2-BD59-A6C34878D82A}">
                    <a16:rowId xmlns:a16="http://schemas.microsoft.com/office/drawing/2014/main" val="1711421134"/>
                  </a:ext>
                </a:extLst>
              </a:tr>
              <a:tr h="197511"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rgbClr val="FF0000"/>
                          </a:solidFill>
                        </a:rPr>
                        <a:t>FPG001</a:t>
                      </a:r>
                    </a:p>
                  </a:txBody>
                  <a:tcPr marL="53355" marR="53355" marT="0" marB="0" anchor="b"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rgbClr val="FF0000"/>
                          </a:solidFill>
                        </a:rPr>
                        <a:t>Initiation au management et GRH</a:t>
                      </a:r>
                    </a:p>
                  </a:txBody>
                  <a:tcPr marL="53355" marR="53355" marT="0" marB="0" anchor="b"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rgbClr val="FF0000"/>
                          </a:solidFill>
                        </a:rPr>
                        <a:t>4</a:t>
                      </a:r>
                    </a:p>
                  </a:txBody>
                  <a:tcPr marL="53355" marR="53355" marT="0" marB="0" anchor="ctr"/>
                </a:tc>
                <a:extLst>
                  <a:ext uri="{0D108BD9-81ED-4DB2-BD59-A6C34878D82A}">
                    <a16:rowId xmlns:a16="http://schemas.microsoft.com/office/drawing/2014/main" val="1231275427"/>
                  </a:ext>
                </a:extLst>
              </a:tr>
              <a:tr h="197511"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rgbClr val="FF0000"/>
                          </a:solidFill>
                        </a:rPr>
                        <a:t>DRS003</a:t>
                      </a:r>
                    </a:p>
                  </a:txBody>
                  <a:tcPr marL="53355" marR="53355" marT="0" marB="0" anchor="b"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rgbClr val="FF0000"/>
                          </a:solidFill>
                        </a:rPr>
                        <a:t>Droit social : Bases du droit du travail</a:t>
                      </a:r>
                    </a:p>
                  </a:txBody>
                  <a:tcPr marL="53355" marR="53355" marT="0" marB="0" anchor="b"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rgbClr val="FF0000"/>
                          </a:solidFill>
                        </a:rPr>
                        <a:t>4</a:t>
                      </a:r>
                    </a:p>
                  </a:txBody>
                  <a:tcPr marL="53355" marR="53355" marT="0" marB="0" anchor="ctr"/>
                </a:tc>
                <a:extLst>
                  <a:ext uri="{0D108BD9-81ED-4DB2-BD59-A6C34878D82A}">
                    <a16:rowId xmlns:a16="http://schemas.microsoft.com/office/drawing/2014/main" val="3499841002"/>
                  </a:ext>
                </a:extLst>
              </a:tr>
              <a:tr h="197511"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rgbClr val="FF0000"/>
                          </a:solidFill>
                        </a:rPr>
                        <a:t>AST100</a:t>
                      </a:r>
                    </a:p>
                  </a:txBody>
                  <a:tcPr marL="53355" marR="53355" marT="0" marB="0" anchor="b"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rgbClr val="FF0000"/>
                          </a:solidFill>
                        </a:rPr>
                        <a:t>Fondements de la sociologie</a:t>
                      </a:r>
                    </a:p>
                  </a:txBody>
                  <a:tcPr marL="53355" marR="53355" marT="0" marB="0" anchor="b"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rgbClr val="FF0000"/>
                          </a:solidFill>
                        </a:rPr>
                        <a:t>4</a:t>
                      </a:r>
                    </a:p>
                  </a:txBody>
                  <a:tcPr marL="53355" marR="53355" marT="0" marB="0" anchor="ctr"/>
                </a:tc>
                <a:extLst>
                  <a:ext uri="{0D108BD9-81ED-4DB2-BD59-A6C34878D82A}">
                    <a16:rowId xmlns:a16="http://schemas.microsoft.com/office/drawing/2014/main" val="7825084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6017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3"/>
          <p:cNvSpPr txBox="1">
            <a:spLocks/>
          </p:cNvSpPr>
          <p:nvPr/>
        </p:nvSpPr>
        <p:spPr>
          <a:xfrm>
            <a:off x="1417834" y="390418"/>
            <a:ext cx="9647431" cy="339047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 cap="all" baseline="0">
                <a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2800" dirty="0"/>
              <a:t>M2 </a:t>
            </a:r>
            <a:r>
              <a:rPr lang="mr-IN" sz="2800" dirty="0"/>
              <a:t>–</a:t>
            </a:r>
            <a:r>
              <a:rPr lang="fr-FR" sz="2800" dirty="0"/>
              <a:t> Parcours « ressources humaines et sociologie du travail »</a:t>
            </a: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1881917"/>
              </p:ext>
            </p:extLst>
          </p:nvPr>
        </p:nvGraphicFramePr>
        <p:xfrm>
          <a:off x="780838" y="867458"/>
          <a:ext cx="10705670" cy="552371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714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424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17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731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chemeClr val="tx1"/>
                          </a:solidFill>
                          <a:effectLst/>
                        </a:rPr>
                        <a:t>Bloc obligatoire </a:t>
                      </a:r>
                      <a:endParaRPr lang="fr-FR" sz="1600" dirty="0">
                        <a:solidFill>
                          <a:schemeClr val="tx1"/>
                        </a:solidFill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7873" marR="37873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7873" marR="37873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ECTS</a:t>
                      </a:r>
                      <a:endParaRPr lang="fr-FR" sz="16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7873" marR="3787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31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AST 223</a:t>
                      </a:r>
                      <a:endParaRPr lang="fr-FR" sz="14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7873" marR="37873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Action collective et relations de travail </a:t>
                      </a:r>
                      <a:endParaRPr lang="fr-FR" sz="1400" dirty="0"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37873" marR="37873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</a:rPr>
                        <a:t>4</a:t>
                      </a:r>
                      <a:endParaRPr lang="fr-FR" sz="14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7873" marR="3787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31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AST 228</a:t>
                      </a:r>
                      <a:endParaRPr lang="fr-FR" sz="14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7873" marR="37873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La relation individu-organisation en gestion des RH </a:t>
                      </a:r>
                      <a:endParaRPr lang="fr-FR" sz="14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7873" marR="37873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</a:rPr>
                        <a:t>4</a:t>
                      </a:r>
                      <a:endParaRPr lang="fr-FR" sz="14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7873" marR="37873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31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AST 225</a:t>
                      </a:r>
                      <a:endParaRPr lang="fr-FR" sz="14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7873" marR="37873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Modes de gestion de la main d’œuvre et transformations du salariat </a:t>
                      </a:r>
                      <a:endParaRPr lang="fr-FR" sz="14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7873" marR="37873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</a:rPr>
                        <a:t>4</a:t>
                      </a:r>
                      <a:endParaRPr lang="fr-FR" sz="14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7873" marR="37873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16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AST 229</a:t>
                      </a:r>
                      <a:endParaRPr lang="fr-FR" sz="14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7873" marR="37873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L’intervention en gestion des ressources humaines : les apports de la sociologie et des perspectives constructivistes en gestion </a:t>
                      </a:r>
                      <a:endParaRPr lang="fr-FR" sz="14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7873" marR="37873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</a:rPr>
                        <a:t>4</a:t>
                      </a:r>
                      <a:endParaRPr lang="fr-FR" sz="14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7873" marR="37873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31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</a:rPr>
                        <a:t>AST 230</a:t>
                      </a:r>
                      <a:endParaRPr lang="fr-FR" sz="14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7873" marR="37873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+mn-lt"/>
                          <a:ea typeface="Calibri" charset="0"/>
                          <a:cs typeface="Times New Roman" charset="0"/>
                        </a:rPr>
                        <a:t>Objets</a:t>
                      </a:r>
                      <a:r>
                        <a:rPr lang="fr-FR" sz="1400" baseline="0" dirty="0">
                          <a:effectLst/>
                          <a:latin typeface="+mn-lt"/>
                          <a:ea typeface="Calibri" charset="0"/>
                          <a:cs typeface="Times New Roman" charset="0"/>
                        </a:rPr>
                        <a:t> et pratiques de recherche en GRH et sociologie</a:t>
                      </a:r>
                      <a:endParaRPr lang="fr-FR" sz="1400" dirty="0"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37873" marR="37873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</a:rPr>
                        <a:t>4</a:t>
                      </a:r>
                      <a:endParaRPr lang="fr-FR" sz="14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7873" marR="37873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31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</a:rPr>
                        <a:t>AST 227</a:t>
                      </a:r>
                      <a:endParaRPr lang="fr-FR" sz="14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7873" marR="37873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Méthodologie de la recherche </a:t>
                      </a:r>
                      <a:endParaRPr lang="fr-FR" sz="14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7873" marR="37873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</a:rPr>
                        <a:t>4</a:t>
                      </a:r>
                      <a:endParaRPr lang="fr-FR" sz="14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7873" marR="37873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3132">
                <a:tc>
                  <a:txBody>
                    <a:bodyPr/>
                    <a:lstStyle/>
                    <a:p>
                      <a:r>
                        <a:rPr lang="fr-FR" sz="1400" dirty="0"/>
                        <a:t>AST 244</a:t>
                      </a:r>
                    </a:p>
                  </a:txBody>
                  <a:tcPr marL="37873" marR="37873" marT="0" marB="0" anchor="b"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Transformation du travail et GRH</a:t>
                      </a:r>
                    </a:p>
                  </a:txBody>
                  <a:tcPr marL="37873" marR="37873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2</a:t>
                      </a:r>
                    </a:p>
                  </a:txBody>
                  <a:tcPr marL="37873" marR="37873" marT="0" marB="0" anchor="ctr"/>
                </a:tc>
                <a:extLst>
                  <a:ext uri="{0D108BD9-81ED-4DB2-BD59-A6C34878D82A}">
                    <a16:rowId xmlns:a16="http://schemas.microsoft.com/office/drawing/2014/main" val="2250498947"/>
                  </a:ext>
                </a:extLst>
              </a:tr>
              <a:tr h="173132">
                <a:tc>
                  <a:txBody>
                    <a:bodyPr/>
                    <a:lstStyle/>
                    <a:p>
                      <a:r>
                        <a:rPr lang="fr-FR" sz="1400" dirty="0"/>
                        <a:t>FPG 238</a:t>
                      </a:r>
                    </a:p>
                  </a:txBody>
                  <a:tcPr marL="37873" marR="37873" marT="0" marB="0" anchor="b"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Méthodologie en GRH et transformation du travail</a:t>
                      </a:r>
                    </a:p>
                  </a:txBody>
                  <a:tcPr marL="37873" marR="37873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 2</a:t>
                      </a:r>
                      <a:endParaRPr lang="fr-FR" sz="14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7873" marR="37873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3132">
                <a:tc>
                  <a:txBody>
                    <a:bodyPr/>
                    <a:lstStyle/>
                    <a:p>
                      <a:r>
                        <a:rPr lang="fr-FR" sz="1400" dirty="0"/>
                        <a:t>AST 200</a:t>
                      </a:r>
                    </a:p>
                  </a:txBody>
                  <a:tcPr marL="37873" marR="37873" marT="0" marB="0" anchor="b"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Fondements approfondis de la sociologie</a:t>
                      </a:r>
                    </a:p>
                  </a:txBody>
                  <a:tcPr marL="37873" marR="37873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2</a:t>
                      </a:r>
                      <a:endParaRPr lang="fr-FR" sz="14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7873" marR="37873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731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FPG225</a:t>
                      </a:r>
                    </a:p>
                  </a:txBody>
                  <a:tcPr marL="37873" marR="37873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Gestion de</a:t>
                      </a:r>
                      <a:r>
                        <a:rPr lang="fr-FR" sz="1400" baseline="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 la diversité en RH</a:t>
                      </a:r>
                      <a:endParaRPr lang="fr-FR" sz="14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7873" marR="37873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2</a:t>
                      </a:r>
                    </a:p>
                  </a:txBody>
                  <a:tcPr marL="37873" marR="37873" marT="0" marB="0" anchor="ctr"/>
                </a:tc>
                <a:extLst>
                  <a:ext uri="{0D108BD9-81ED-4DB2-BD59-A6C34878D82A}">
                    <a16:rowId xmlns:a16="http://schemas.microsoft.com/office/drawing/2014/main" val="35720657"/>
                  </a:ext>
                </a:extLst>
              </a:tr>
              <a:tr h="1731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UAS015</a:t>
                      </a:r>
                      <a:endParaRPr lang="fr-FR" sz="14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7873" marR="37873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Mémoire de recherche M2</a:t>
                      </a:r>
                      <a:endParaRPr lang="fr-FR" sz="14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7873" marR="37873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12</a:t>
                      </a:r>
                      <a:endParaRPr lang="fr-FR" sz="14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7873" marR="37873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16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chemeClr val="tx1"/>
                          </a:solidFill>
                          <a:effectLst/>
                        </a:rPr>
                        <a:t>Séminaires électifs : 16 ECTS au choix</a:t>
                      </a:r>
                      <a:endParaRPr lang="fr-FR" sz="1600" dirty="0">
                        <a:solidFill>
                          <a:schemeClr val="tx1"/>
                        </a:solidFill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7873" marR="37873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7873" marR="37873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 </a:t>
                      </a:r>
                      <a:endParaRPr lang="fr-FR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7873" marR="37873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731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AST 234</a:t>
                      </a:r>
                      <a:endParaRPr lang="fr-FR" sz="14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7873" marR="37873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b="0" dirty="0">
                          <a:effectLst/>
                        </a:rPr>
                        <a:t>Méthodes quantitatives</a:t>
                      </a:r>
                      <a:endParaRPr lang="fr-FR" sz="1400" b="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7873" marR="37873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</a:rPr>
                        <a:t>6</a:t>
                      </a:r>
                      <a:endParaRPr lang="fr-FR" sz="14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7873" marR="37873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73132">
                <a:tc>
                  <a:txBody>
                    <a:bodyPr/>
                    <a:lstStyle/>
                    <a:p>
                      <a:r>
                        <a:rPr lang="fr-FR" sz="1400" dirty="0"/>
                        <a:t>AST 235</a:t>
                      </a:r>
                    </a:p>
                  </a:txBody>
                  <a:tcPr marL="37873" marR="37873" marT="0" marB="0" anchor="b"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Politiques</a:t>
                      </a:r>
                      <a:r>
                        <a:rPr lang="fr-FR" sz="1400" baseline="0" dirty="0"/>
                        <a:t> de l’emploi</a:t>
                      </a:r>
                      <a:endParaRPr lang="fr-FR" sz="1400" dirty="0"/>
                    </a:p>
                  </a:txBody>
                  <a:tcPr marL="37873" marR="37873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6</a:t>
                      </a:r>
                      <a:endParaRPr lang="fr-FR" sz="14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7873" marR="37873" marT="0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73132">
                <a:tc>
                  <a:txBody>
                    <a:bodyPr/>
                    <a:lstStyle/>
                    <a:p>
                      <a:r>
                        <a:rPr lang="fr-FR" sz="1400" dirty="0"/>
                        <a:t>AST 240</a:t>
                      </a:r>
                    </a:p>
                  </a:txBody>
                  <a:tcPr marL="37873" marR="37873" marT="0" marB="0" anchor="b"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Sociologie des organisations et du changement</a:t>
                      </a:r>
                      <a:r>
                        <a:rPr lang="fr-FR" sz="1400" baseline="0" dirty="0"/>
                        <a:t> </a:t>
                      </a:r>
                      <a:endParaRPr lang="fr-FR" sz="1400" dirty="0"/>
                    </a:p>
                  </a:txBody>
                  <a:tcPr marL="37873" marR="37873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2</a:t>
                      </a:r>
                    </a:p>
                  </a:txBody>
                  <a:tcPr marL="37873" marR="37873" marT="0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73132">
                <a:tc>
                  <a:txBody>
                    <a:bodyPr/>
                    <a:lstStyle/>
                    <a:p>
                      <a:r>
                        <a:rPr lang="fr-FR" sz="1400" dirty="0"/>
                        <a:t>AST 241</a:t>
                      </a:r>
                    </a:p>
                  </a:txBody>
                  <a:tcPr marL="37873" marR="37873" marT="0" marB="0" anchor="b"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Age et travail</a:t>
                      </a:r>
                    </a:p>
                  </a:txBody>
                  <a:tcPr marL="37873" marR="37873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2</a:t>
                      </a:r>
                    </a:p>
                  </a:txBody>
                  <a:tcPr marL="37873" marR="37873" marT="0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73132">
                <a:tc>
                  <a:txBody>
                    <a:bodyPr/>
                    <a:lstStyle/>
                    <a:p>
                      <a:r>
                        <a:rPr lang="fr-FR" sz="1400" dirty="0"/>
                        <a:t>AST 243</a:t>
                      </a:r>
                    </a:p>
                  </a:txBody>
                  <a:tcPr marL="37873" marR="37873" marT="0" marB="0" anchor="b"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Sociologie de la discrimination</a:t>
                      </a:r>
                    </a:p>
                  </a:txBody>
                  <a:tcPr marL="37873" marR="37873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4</a:t>
                      </a:r>
                    </a:p>
                  </a:txBody>
                  <a:tcPr marL="37873" marR="37873" marT="0" marB="0" anchor="ctr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73132">
                <a:tc>
                  <a:txBody>
                    <a:bodyPr/>
                    <a:lstStyle/>
                    <a:p>
                      <a:r>
                        <a:rPr lang="fr-FR" sz="1400" dirty="0"/>
                        <a:t>AST 241</a:t>
                      </a:r>
                    </a:p>
                  </a:txBody>
                  <a:tcPr marL="37873" marR="37873" marT="0" marB="0" anchor="b"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Ethique,</a:t>
                      </a:r>
                      <a:r>
                        <a:rPr lang="fr-FR" sz="1400" baseline="0" dirty="0"/>
                        <a:t> travail et RH</a:t>
                      </a:r>
                      <a:endParaRPr lang="fr-FR" sz="1400" dirty="0"/>
                    </a:p>
                  </a:txBody>
                  <a:tcPr marL="37873" marR="37873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2</a:t>
                      </a:r>
                    </a:p>
                  </a:txBody>
                  <a:tcPr marL="37873" marR="37873" marT="0" marB="0" anchor="ctr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73132">
                <a:tc>
                  <a:txBody>
                    <a:bodyPr/>
                    <a:lstStyle/>
                    <a:p>
                      <a:r>
                        <a:rPr lang="fr-FR" sz="1400" dirty="0"/>
                        <a:t>FPG</a:t>
                      </a:r>
                      <a:r>
                        <a:rPr lang="fr-FR" sz="1400" baseline="0" dirty="0"/>
                        <a:t> 226 </a:t>
                      </a:r>
                      <a:endParaRPr lang="fr-FR" sz="1400" dirty="0"/>
                    </a:p>
                  </a:txBody>
                  <a:tcPr marL="37873" marR="37873" marT="0" marB="0" anchor="b"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Digital RH</a:t>
                      </a:r>
                    </a:p>
                  </a:txBody>
                  <a:tcPr marL="37873" marR="37873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4</a:t>
                      </a:r>
                    </a:p>
                  </a:txBody>
                  <a:tcPr marL="37873" marR="37873" marT="0" marB="0" anchor="ctr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73132">
                <a:tc>
                  <a:txBody>
                    <a:bodyPr/>
                    <a:lstStyle/>
                    <a:p>
                      <a:r>
                        <a:rPr lang="fr-FR" sz="1400" dirty="0"/>
                        <a:t>DRS 208</a:t>
                      </a:r>
                    </a:p>
                  </a:txBody>
                  <a:tcPr marL="37873" marR="37873" marT="0" marB="0" anchor="b"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Droit du travail approfondi</a:t>
                      </a:r>
                    </a:p>
                  </a:txBody>
                  <a:tcPr marL="37873" marR="37873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4</a:t>
                      </a:r>
                    </a:p>
                  </a:txBody>
                  <a:tcPr marL="37873" marR="37873" marT="0" marB="0" anchor="ctr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73132">
                <a:tc>
                  <a:txBody>
                    <a:bodyPr/>
                    <a:lstStyle/>
                    <a:p>
                      <a:r>
                        <a:rPr lang="fr-FR" sz="1400" dirty="0"/>
                        <a:t>FPG 239</a:t>
                      </a:r>
                    </a:p>
                  </a:txBody>
                  <a:tcPr marL="37873" marR="37873" marT="0" marB="0" anchor="b"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Développement des carrières et des compétences</a:t>
                      </a:r>
                    </a:p>
                  </a:txBody>
                  <a:tcPr marL="37873" marR="37873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2</a:t>
                      </a:r>
                    </a:p>
                  </a:txBody>
                  <a:tcPr marL="37873" marR="37873" marT="0" marB="0" anchor="ctr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311638">
                <a:tc>
                  <a:txBody>
                    <a:bodyPr/>
                    <a:lstStyle/>
                    <a:p>
                      <a:r>
                        <a:rPr lang="fr-FR" sz="1400" dirty="0"/>
                        <a:t>FPG232</a:t>
                      </a:r>
                    </a:p>
                  </a:txBody>
                  <a:tcPr marL="37873" marR="37873" marT="0" marB="0" anchor="b"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Gestion des emplois et développement des compétences</a:t>
                      </a:r>
                    </a:p>
                  </a:txBody>
                  <a:tcPr marL="37873" marR="37873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4</a:t>
                      </a:r>
                    </a:p>
                  </a:txBody>
                  <a:tcPr marL="37873" marR="37873" marT="0" marB="0" anchor="ctr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65931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Master Gestion des </a:t>
            </a:r>
            <a:r>
              <a:rPr lang="fr-FR" i="1" dirty="0">
                <a:solidFill>
                  <a:srgbClr val="C00000"/>
                </a:solidFill>
              </a:rPr>
              <a:t>Ressources humaines et sociologie du travail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38047" y="2269466"/>
            <a:ext cx="10713090" cy="1031485"/>
          </a:xfrm>
        </p:spPr>
        <p:txBody>
          <a:bodyPr>
            <a:normAutofit/>
          </a:bodyPr>
          <a:lstStyle/>
          <a:p>
            <a:r>
              <a:rPr lang="fr-FR" sz="2800" b="1" dirty="0"/>
              <a:t>M1</a:t>
            </a:r>
            <a:r>
              <a:rPr lang="fr-FR" sz="2800" dirty="0"/>
              <a:t> : enseignement sur deux semestres, en cours du soir ou FOAD « à la carte » ; stage possible ; mini-mémoire.</a:t>
            </a:r>
          </a:p>
        </p:txBody>
      </p:sp>
      <p:sp>
        <p:nvSpPr>
          <p:cNvPr id="6" name="Espace réservé du contenu 2">
            <a:extLst>
              <a:ext uri="{FF2B5EF4-FFF2-40B4-BE49-F238E27FC236}">
                <a16:creationId xmlns:a16="http://schemas.microsoft.com/office/drawing/2014/main" id="{03C52E2B-3600-9243-A788-0AE9B8CDC673}"/>
              </a:ext>
            </a:extLst>
          </p:cNvPr>
          <p:cNvSpPr txBox="1">
            <a:spLocks/>
          </p:cNvSpPr>
          <p:nvPr/>
        </p:nvSpPr>
        <p:spPr>
          <a:xfrm>
            <a:off x="963221" y="3300951"/>
            <a:ext cx="10265558" cy="5990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800" b="1" dirty="0"/>
              <a:t>M2 </a:t>
            </a:r>
            <a:r>
              <a:rPr lang="fr-FR" sz="2800" dirty="0"/>
              <a:t>: essentiel de l’enseignement au premier semestre, en cours du soir, en FOAD, et en cours du jour (13 journées) ; stage possible ; mémoire. </a:t>
            </a:r>
          </a:p>
        </p:txBody>
      </p:sp>
      <p:sp>
        <p:nvSpPr>
          <p:cNvPr id="10" name="Espace réservé du contenu 2">
            <a:extLst>
              <a:ext uri="{FF2B5EF4-FFF2-40B4-BE49-F238E27FC236}">
                <a16:creationId xmlns:a16="http://schemas.microsoft.com/office/drawing/2014/main" id="{F8056B30-4BF8-3143-93BD-6B4636A91137}"/>
              </a:ext>
            </a:extLst>
          </p:cNvPr>
          <p:cNvSpPr txBox="1">
            <a:spLocks/>
          </p:cNvSpPr>
          <p:nvPr/>
        </p:nvSpPr>
        <p:spPr>
          <a:xfrm>
            <a:off x="938047" y="4674933"/>
            <a:ext cx="10479596" cy="103148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800" b="1" dirty="0"/>
              <a:t>Ressources du </a:t>
            </a:r>
            <a:r>
              <a:rPr lang="fr-FR" sz="2800" b="1" dirty="0" err="1"/>
              <a:t>Cnam</a:t>
            </a:r>
            <a:r>
              <a:rPr lang="fr-FR" sz="2800" b="1" dirty="0"/>
              <a:t> </a:t>
            </a:r>
            <a:r>
              <a:rPr lang="fr-FR" sz="2800" dirty="0"/>
              <a:t>: une équipe pédagogique interdisciplinaire et expérimentée, des ressources documentaires, une centralité  des locaux d’enseignement, un établissement reconnu doté d’une longue histoire, des laboratoires de recherche dynamiques.</a:t>
            </a:r>
          </a:p>
        </p:txBody>
      </p:sp>
    </p:spTree>
    <p:extLst>
      <p:ext uri="{BB962C8B-B14F-4D97-AF65-F5344CB8AC3E}">
        <p14:creationId xmlns:p14="http://schemas.microsoft.com/office/powerpoint/2010/main" val="1209564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777B163-EAD9-4C03-95F6-A65420DCF6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Master Gestion des </a:t>
            </a:r>
            <a:r>
              <a:rPr lang="fr-FR" i="1" dirty="0">
                <a:solidFill>
                  <a:srgbClr val="C00000"/>
                </a:solidFill>
              </a:rPr>
              <a:t>Ressources humaines et sociologie du travail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37661D4-A0EA-45A4-8DB5-D30B61E539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Coût de la formation :</a:t>
            </a:r>
          </a:p>
          <a:p>
            <a:pPr lvl="1"/>
            <a:r>
              <a:rPr lang="fr-FR" dirty="0"/>
              <a:t>M1 (Inscription à la carte) : 1927 euros (tarif individuel)</a:t>
            </a:r>
          </a:p>
          <a:p>
            <a:pPr lvl="1"/>
            <a:r>
              <a:rPr lang="fr-FR" dirty="0"/>
              <a:t>M2 (Inscription en package) : 1300 euros (tarif individuel)</a:t>
            </a:r>
          </a:p>
          <a:p>
            <a:r>
              <a:rPr lang="fr-FR" dirty="0"/>
              <a:t>Une formation personnalisée et à votre rythme :</a:t>
            </a:r>
          </a:p>
          <a:p>
            <a:pPr lvl="1"/>
            <a:r>
              <a:rPr lang="fr-FR" dirty="0"/>
              <a:t>M1 : UE à la carte payables par semestre =&gt; capitalisation jusqu’à 5 ans</a:t>
            </a:r>
          </a:p>
          <a:p>
            <a:pPr lvl="1"/>
            <a:r>
              <a:rPr lang="fr-FR" dirty="0"/>
              <a:t>M2 : Validation en un ou 2 ans, 3 ans exceptionnellement</a:t>
            </a:r>
          </a:p>
          <a:p>
            <a:r>
              <a:rPr lang="fr-FR" dirty="0"/>
              <a:t>Calendrier de candidature et de sélection:</a:t>
            </a:r>
          </a:p>
          <a:p>
            <a:pPr lvl="1"/>
            <a:r>
              <a:rPr lang="fr-FR" dirty="0"/>
              <a:t>Rentrée M1 = 16 septembre 2024</a:t>
            </a:r>
          </a:p>
          <a:p>
            <a:pPr lvl="1"/>
            <a:r>
              <a:rPr lang="fr-FR" dirty="0"/>
              <a:t>Rentrée M2 = 30 septembre 2024</a:t>
            </a:r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D324C63C-2FF2-43C0-81F7-B08F2243CB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3695643"/>
              </p:ext>
            </p:extLst>
          </p:nvPr>
        </p:nvGraphicFramePr>
        <p:xfrm>
          <a:off x="1446964" y="5292558"/>
          <a:ext cx="8046720" cy="13373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09344">
                  <a:extLst>
                    <a:ext uri="{9D8B030D-6E8A-4147-A177-3AD203B41FA5}">
                      <a16:colId xmlns:a16="http://schemas.microsoft.com/office/drawing/2014/main" val="162165664"/>
                    </a:ext>
                  </a:extLst>
                </a:gridCol>
                <a:gridCol w="1609344">
                  <a:extLst>
                    <a:ext uri="{9D8B030D-6E8A-4147-A177-3AD203B41FA5}">
                      <a16:colId xmlns:a16="http://schemas.microsoft.com/office/drawing/2014/main" val="1318596266"/>
                    </a:ext>
                  </a:extLst>
                </a:gridCol>
                <a:gridCol w="1609344">
                  <a:extLst>
                    <a:ext uri="{9D8B030D-6E8A-4147-A177-3AD203B41FA5}">
                      <a16:colId xmlns:a16="http://schemas.microsoft.com/office/drawing/2014/main" val="1731651490"/>
                    </a:ext>
                  </a:extLst>
                </a:gridCol>
                <a:gridCol w="1609344">
                  <a:extLst>
                    <a:ext uri="{9D8B030D-6E8A-4147-A177-3AD203B41FA5}">
                      <a16:colId xmlns:a16="http://schemas.microsoft.com/office/drawing/2014/main" val="1104351759"/>
                    </a:ext>
                  </a:extLst>
                </a:gridCol>
                <a:gridCol w="1609344">
                  <a:extLst>
                    <a:ext uri="{9D8B030D-6E8A-4147-A177-3AD203B41FA5}">
                      <a16:colId xmlns:a16="http://schemas.microsoft.com/office/drawing/2014/main" val="405329393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fr-FR" sz="10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Session 1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Session 2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effectLst/>
                        </a:rPr>
                        <a:t>Session 3</a:t>
                      </a:r>
                      <a:endParaRPr lang="fr-F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Session 4</a:t>
                      </a: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03979174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1200" dirty="0">
                          <a:effectLst/>
                        </a:rPr>
                        <a:t>Réception des dossiers complets au plus tard le :</a:t>
                      </a:r>
                      <a:endParaRPr lang="fr-F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2 avril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effectLst/>
                        </a:rPr>
                        <a:t>15 mai 2024</a:t>
                      </a:r>
                      <a:endParaRPr lang="fr-F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effectLst/>
                        </a:rPr>
                        <a:t>15 juin 2024</a:t>
                      </a:r>
                      <a:endParaRPr lang="fr-F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1</a:t>
                      </a:r>
                      <a:r>
                        <a:rPr lang="fr-FR" sz="1200" baseline="300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re</a:t>
                      </a:r>
                      <a:r>
                        <a:rPr lang="fr-FR" sz="12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 septembre 2024</a:t>
                      </a: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25415735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1200">
                          <a:effectLst/>
                        </a:rPr>
                        <a:t>Pour les dossiers retenus, entretiens le :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effectLst/>
                        </a:rPr>
                        <a:t>22 avril 2024</a:t>
                      </a:r>
                      <a:endParaRPr lang="fr-F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effectLst/>
                        </a:rPr>
                        <a:t>30 mai 2024</a:t>
                      </a:r>
                      <a:endParaRPr lang="fr-F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effectLst/>
                        </a:rPr>
                        <a:t>2 juillet 2024</a:t>
                      </a:r>
                      <a:endParaRPr lang="fr-F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9 septembre 2024</a:t>
                      </a: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9748685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64217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0130C1-EDDF-2D4F-A016-11BAE76E9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Pour candidater, </a:t>
            </a:r>
            <a:br>
              <a:rPr lang="fr-FR" dirty="0"/>
            </a:br>
            <a:r>
              <a:rPr lang="fr-FR" dirty="0"/>
              <a:t>pour toute information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7A42BC2-E729-AA40-8844-40CFC5C1B9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121408"/>
            <a:ext cx="10058400" cy="4253266"/>
          </a:xfrm>
        </p:spPr>
        <p:txBody>
          <a:bodyPr/>
          <a:lstStyle/>
          <a:p>
            <a:r>
              <a:rPr lang="fr-FR" sz="3200" dirty="0"/>
              <a:t>Contact email : </a:t>
            </a:r>
            <a:r>
              <a:rPr lang="fr-FR" sz="3200" dirty="0">
                <a:hlinkClick r:id="rId2"/>
              </a:rPr>
              <a:t>par_master.sociologie@lecnam.net</a:t>
            </a:r>
            <a:endParaRPr lang="fr-FR" sz="3200" dirty="0"/>
          </a:p>
          <a:p>
            <a:pPr marL="0" indent="0">
              <a:buNone/>
            </a:pPr>
            <a:endParaRPr lang="fr-FR" sz="3200" dirty="0"/>
          </a:p>
          <a:p>
            <a:r>
              <a:rPr lang="fr-FR" sz="3200" dirty="0"/>
              <a:t>Informations sur le site du </a:t>
            </a:r>
            <a:r>
              <a:rPr lang="fr-FR" sz="3200" dirty="0" err="1"/>
              <a:t>cnam</a:t>
            </a:r>
            <a:r>
              <a:rPr lang="fr-FR" sz="3200" dirty="0"/>
              <a:t>: </a:t>
            </a:r>
            <a:r>
              <a:rPr lang="fr-FR" sz="3200" dirty="0">
                <a:hlinkClick r:id="rId3"/>
              </a:rPr>
              <a:t>https://metiers-social.cnam.fr/toutes-nos-formations/masters/master-grh-et-sociologie-du-travail/master-grh-et-sociologie-du-travail-1085619.kjsp?RH=1560519318820&amp;RF=1561114421992</a:t>
            </a:r>
            <a:endParaRPr lang="fr-FR" sz="32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808442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ype de bois">
  <a:themeElements>
    <a:clrScheme name="Type de bois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Type de bois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ype de bois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454</TotalTime>
  <Words>804</Words>
  <Application>Microsoft Office PowerPoint</Application>
  <PresentationFormat>Grand écran</PresentationFormat>
  <Paragraphs>178</Paragraphs>
  <Slides>8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7" baseType="lpstr">
      <vt:lpstr>Calibri</vt:lpstr>
      <vt:lpstr>CenturyGothic</vt:lpstr>
      <vt:lpstr>Mangal</vt:lpstr>
      <vt:lpstr>Rockwell</vt:lpstr>
      <vt:lpstr>Rockwell Condensed</vt:lpstr>
      <vt:lpstr>Rockwell Extra Bold</vt:lpstr>
      <vt:lpstr>Times New Roman</vt:lpstr>
      <vt:lpstr>Wingdings</vt:lpstr>
      <vt:lpstr>Type de bois</vt:lpstr>
      <vt:lpstr>Présentation PowerPoint</vt:lpstr>
      <vt:lpstr>Master Gestion des ressources HUMAINES et sociologie du travail</vt:lpstr>
      <vt:lpstr>Master Gestion des RESSOURCES humaines et sociologie du travail</vt:lpstr>
      <vt:lpstr>M1 – Gestion des ressources humaines et sociologie du travail</vt:lpstr>
      <vt:lpstr>Présentation PowerPoint</vt:lpstr>
      <vt:lpstr>Master Gestion des Ressources humaines et sociologie du travail</vt:lpstr>
      <vt:lpstr>Master Gestion des Ressources humaines et sociologie du travail</vt:lpstr>
      <vt:lpstr>Pour candidater,  pour toute information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LALLEMENT Michel</dc:creator>
  <cp:lastModifiedBy>YOUM Idy</cp:lastModifiedBy>
  <cp:revision>46</cp:revision>
  <dcterms:created xsi:type="dcterms:W3CDTF">2020-06-12T14:59:45Z</dcterms:created>
  <dcterms:modified xsi:type="dcterms:W3CDTF">2024-04-08T11:49:37Z</dcterms:modified>
</cp:coreProperties>
</file>