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7" r:id="rId2"/>
    <p:sldId id="257" r:id="rId3"/>
    <p:sldId id="280" r:id="rId4"/>
    <p:sldId id="271" r:id="rId5"/>
    <p:sldId id="274" r:id="rId6"/>
    <p:sldId id="279" r:id="rId7"/>
    <p:sldId id="282" r:id="rId8"/>
    <p:sldId id="28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2"/>
    <p:restoredTop sz="94661"/>
  </p:normalViewPr>
  <p:slideViewPr>
    <p:cSldViewPr snapToGrid="0" snapToObjects="1">
      <p:cViewPr varScale="1">
        <p:scale>
          <a:sx n="109" d="100"/>
          <a:sy n="109" d="100"/>
        </p:scale>
        <p:origin x="94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C9BE3-97D6-3147-99F0-1FBEE6FE5F8D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5F949-6404-9148-939C-A9A98AFF7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50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5F949-6404-9148-939C-A9A98AFF79C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21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5F949-6404-9148-939C-A9A98AFF79C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81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5F949-6404-9148-939C-A9A98AFF79C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735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5F949-6404-9148-939C-A9A98AFF79C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4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CD3DD9-CDD6-DE4A-BBE0-9E781FC67C87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310D9E-533D-864B-B736-206D26676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2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tiers-social.cnam.fr/toutes-nos-formations/masters/master-grh-et-sociologie-du-travail/master-grh-et-sociologie-du-travail-1085619.kjsp?RH=1560519318820&amp;RF=1561114421992" TargetMode="External"/><Relationship Id="rId2" Type="http://schemas.openxmlformats.org/officeDocument/2006/relationships/hyperlink" Target="mailto:par_master.sociologie@lecnam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tint val="75000"/>
                <a:shade val="58000"/>
                <a:satMod val="120000"/>
              </a:schemeClr>
              <a:schemeClr val="bg2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DCC0DCE3-8753-43BB-86D2-6452D91E4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8BC7A6-65CA-4655-8641-7BDE9699BF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8755CF4-45A8-4971-A14E-D6DE02B482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21F62D5-850C-4310-A813-747E464337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AD4B505-4A68-456B-9AFD-344192BE94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7F9A339-5395-403B-B163-DFDDD9E099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B23EB10-011B-4BBD-9AE6-2635567A10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7997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C3BD4A-D69F-C24B-B2F5-6213E417A37F}"/>
              </a:ext>
            </a:extLst>
          </p:cNvPr>
          <p:cNvSpPr txBox="1">
            <a:spLocks/>
          </p:cNvSpPr>
          <p:nvPr/>
        </p:nvSpPr>
        <p:spPr>
          <a:xfrm>
            <a:off x="6556100" y="1360493"/>
            <a:ext cx="4972511" cy="31067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450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Master </a:t>
            </a:r>
            <a:r>
              <a:rPr lang="en-US" sz="4500" i="1" kern="1200" cap="all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gestion des </a:t>
            </a:r>
            <a:r>
              <a:rPr lang="en-US" sz="4500" i="1" kern="1200" cap="all" baseline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ressources</a:t>
            </a:r>
            <a:r>
              <a:rPr lang="en-US" sz="4500" i="1" kern="1200" cap="all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i="1" kern="1200" cap="all" baseline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humaines</a:t>
            </a:r>
            <a:r>
              <a:rPr lang="en-US" sz="4500" i="1" kern="1200" cap="all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4500" i="1" kern="1200" cap="all" baseline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sociologie</a:t>
            </a:r>
            <a:r>
              <a:rPr lang="en-US" sz="4500" i="1" kern="1200" cap="all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du travail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991E587-79A4-F243-8512-C5F0315382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8922" y="1629266"/>
            <a:ext cx="3376350" cy="869410"/>
          </a:xfrm>
          <a:prstGeom prst="rect">
            <a:avLst/>
          </a:prstGeom>
        </p:spPr>
      </p:pic>
      <p:pic>
        <p:nvPicPr>
          <p:cNvPr id="6" name="Image 5" descr="Une image contenant extérieur, bâtiment, avant, rue&#10;&#10;Description générée automatiquement">
            <a:extLst>
              <a:ext uri="{FF2B5EF4-FFF2-40B4-BE49-F238E27FC236}">
                <a16:creationId xmlns:a16="http://schemas.microsoft.com/office/drawing/2014/main" id="{9A28D17E-7A41-9246-95BD-9110E654E9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389" y="3342018"/>
            <a:ext cx="4168361" cy="208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659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Master </a:t>
            </a:r>
            <a:r>
              <a:rPr lang="fr-FR" i="1" dirty="0">
                <a:solidFill>
                  <a:srgbClr val="C00000"/>
                </a:solidFill>
              </a:rPr>
              <a:t>Gestion des ressources HUMAINES et sociologie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8047" y="2269466"/>
            <a:ext cx="10713090" cy="1031485"/>
          </a:xfrm>
        </p:spPr>
        <p:txBody>
          <a:bodyPr>
            <a:noAutofit/>
          </a:bodyPr>
          <a:lstStyle/>
          <a:p>
            <a:r>
              <a:rPr lang="fr-FR" sz="2800" b="1" dirty="0"/>
              <a:t>Thématiques</a:t>
            </a:r>
            <a:r>
              <a:rPr lang="fr-FR" sz="2800" dirty="0"/>
              <a:t> : gestion des ressources humaines, analyses du travail </a:t>
            </a:r>
            <a:r>
              <a:rPr lang="fr-FR" sz="2800" i="1" dirty="0"/>
              <a:t>lato sensu </a:t>
            </a:r>
            <a:r>
              <a:rPr lang="fr-FR" sz="2800" dirty="0"/>
              <a:t>(organisation, marchés, politiques, relations professionnelles) et analyse des organisations (approches croisées ressources humaines et sociologie).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3C52E2B-3600-9243-A788-0AE9B8CDC673}"/>
              </a:ext>
            </a:extLst>
          </p:cNvPr>
          <p:cNvSpPr txBox="1">
            <a:spLocks/>
          </p:cNvSpPr>
          <p:nvPr/>
        </p:nvSpPr>
        <p:spPr>
          <a:xfrm>
            <a:off x="963221" y="3948902"/>
            <a:ext cx="10265558" cy="599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/>
              <a:t>Outillage</a:t>
            </a:r>
            <a:r>
              <a:rPr lang="fr-FR" sz="2800" dirty="0"/>
              <a:t> à la fois professionnel et conceptuel.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5C21455-D59D-8A45-B5FB-2F4731E19A27}"/>
              </a:ext>
            </a:extLst>
          </p:cNvPr>
          <p:cNvSpPr txBox="1">
            <a:spLocks/>
          </p:cNvSpPr>
          <p:nvPr/>
        </p:nvSpPr>
        <p:spPr>
          <a:xfrm>
            <a:off x="938047" y="4636168"/>
            <a:ext cx="10477910" cy="1427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/>
              <a:t>Un </a:t>
            </a:r>
            <a:r>
              <a:rPr lang="fr-FR" sz="3000" b="1" dirty="0"/>
              <a:t>master </a:t>
            </a:r>
            <a:r>
              <a:rPr lang="fr-FR" sz="3200" dirty="0" err="1"/>
              <a:t>bidisciplinaire</a:t>
            </a:r>
            <a:r>
              <a:rPr lang="fr-FR" sz="3200" dirty="0"/>
              <a:t> </a:t>
            </a:r>
            <a:r>
              <a:rPr lang="fr-FR" sz="3000" b="1" dirty="0"/>
              <a:t>unique </a:t>
            </a:r>
            <a:r>
              <a:rPr lang="fr-FR" sz="3000" dirty="0"/>
              <a:t>en France depuis 15 ans</a:t>
            </a:r>
          </a:p>
          <a:p>
            <a:pPr lvl="1"/>
            <a:r>
              <a:rPr lang="fr-FR" sz="2800" dirty="0"/>
              <a:t>Deux responsables : </a:t>
            </a:r>
            <a:r>
              <a:rPr lang="fr-FR" sz="2800"/>
              <a:t>Prof. Léa </a:t>
            </a:r>
            <a:r>
              <a:rPr lang="fr-FR" sz="2800" dirty="0"/>
              <a:t>LIMA, professeure de sociologie, </a:t>
            </a:r>
            <a:r>
              <a:rPr lang="fr-FR" sz="2800" dirty="0" err="1"/>
              <a:t>Anne-Françoise</a:t>
            </a:r>
            <a:r>
              <a:rPr lang="fr-FR" sz="2800" dirty="0"/>
              <a:t> BENDER, maîtresse de conférences HDR en sciences de gestion</a:t>
            </a:r>
          </a:p>
          <a:p>
            <a:pPr lvl="1"/>
            <a:r>
              <a:rPr lang="fr-FR" sz="2800" dirty="0"/>
              <a:t>Des enseignants en pointe sur les transformations du travail et des organisations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75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Master </a:t>
            </a:r>
            <a:r>
              <a:rPr lang="fr-FR" i="1" dirty="0">
                <a:solidFill>
                  <a:srgbClr val="C00000"/>
                </a:solidFill>
              </a:rPr>
              <a:t>Gestion des RESSOURCES humaines et sociologie du travail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BB736CD2-C35F-D840-9B4F-07CE26603554}"/>
              </a:ext>
            </a:extLst>
          </p:cNvPr>
          <p:cNvSpPr txBox="1">
            <a:spLocks/>
          </p:cNvSpPr>
          <p:nvPr/>
        </p:nvSpPr>
        <p:spPr>
          <a:xfrm>
            <a:off x="1197900" y="2484491"/>
            <a:ext cx="10290469" cy="822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b="1" dirty="0"/>
              <a:t>Recrutement sélectif</a:t>
            </a:r>
            <a:r>
              <a:rPr lang="fr-FR" sz="2800" dirty="0"/>
              <a:t> en M1 ou en M2: une vingtaine d’auditeurs par parcours de formation, issus de la formation initiale ou en reprise d’étude.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84BECF7-4F26-D243-9D0B-55CB14A14A08}"/>
              </a:ext>
            </a:extLst>
          </p:cNvPr>
          <p:cNvSpPr txBox="1">
            <a:spLocks/>
          </p:cNvSpPr>
          <p:nvPr/>
        </p:nvSpPr>
        <p:spPr>
          <a:xfrm>
            <a:off x="1197900" y="3872303"/>
            <a:ext cx="10290469" cy="683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/>
              <a:t>Concerne les </a:t>
            </a:r>
            <a:r>
              <a:rPr lang="fr-FR" sz="2800" b="1" dirty="0"/>
              <a:t>titulaires d’un bac plus 3 </a:t>
            </a:r>
            <a:r>
              <a:rPr lang="fr-FR" sz="2800" dirty="0"/>
              <a:t>ou équivalent (en gestion, sociologie, économie, histoire, droit…) pour une entrée en M1 – Possibilité de VAP pour les non titulaires. 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56B30-4BF8-3143-93BD-6B4636A91137}"/>
              </a:ext>
            </a:extLst>
          </p:cNvPr>
          <p:cNvSpPr txBox="1">
            <a:spLocks/>
          </p:cNvSpPr>
          <p:nvPr/>
        </p:nvSpPr>
        <p:spPr>
          <a:xfrm>
            <a:off x="1197900" y="5366084"/>
            <a:ext cx="10158807" cy="1267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/>
              <a:t>Débouchés</a:t>
            </a:r>
            <a:r>
              <a:rPr lang="fr-FR" sz="2800" dirty="0"/>
              <a:t> : fonctions RH en entreprise, consulting, </a:t>
            </a:r>
            <a:r>
              <a:rPr lang="fr-FR" sz="2800" dirty="0" err="1"/>
              <a:t>chargé.e.s</a:t>
            </a:r>
            <a:r>
              <a:rPr lang="fr-FR" sz="2800" dirty="0"/>
              <a:t> d’études, entrée en thèse… : </a:t>
            </a:r>
            <a:r>
              <a:rPr lang="fr-FR" sz="2800" dirty="0">
                <a:latin typeface="CenturyGothic"/>
              </a:rPr>
              <a:t>96 % des répondants sont en emploi à deux ans, et pour 81 % d’entre eux, l’emploi occupé est en adéquation avec la formation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0325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002970"/>
              </p:ext>
            </p:extLst>
          </p:nvPr>
        </p:nvGraphicFramePr>
        <p:xfrm>
          <a:off x="421238" y="1983827"/>
          <a:ext cx="11229653" cy="4796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</a:rPr>
                        <a:t>Tronc commun (44 ECTS)</a:t>
                      </a:r>
                      <a:endParaRPr lang="fr-FR" sz="16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 </a:t>
                      </a:r>
                      <a:endParaRPr lang="fr-FR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 ECTS</a:t>
                      </a:r>
                      <a:endParaRPr lang="fr-FR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FPG 102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Concevoir et mettre en œuvre les pratiques de GRH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6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AST106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Sociologie du travail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6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FPG108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Gestion des talents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4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AST110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Sociologie des organisations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4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AST117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Relations professionnelles 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6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ANG200-ANG300-ARA100-FLE100-FLE200-RUS200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Langue</a:t>
                      </a:r>
                      <a:r>
                        <a:rPr lang="fr-FR" sz="1400" baseline="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au choix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6</a:t>
                      </a:r>
                      <a:endParaRPr lang="fr-FR" sz="14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AST221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Méthodologie de recherche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3671337517"/>
                  </a:ext>
                </a:extLst>
              </a:tr>
              <a:tr h="23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UAS014</a:t>
                      </a:r>
                      <a:endParaRPr lang="fr-FR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Mémoire </a:t>
                      </a:r>
                      <a:endParaRPr lang="fr-FR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12</a:t>
                      </a:r>
                      <a:endParaRPr lang="fr-FR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</a:rPr>
                        <a:t>Cours électifs : entre 4 et 16 ECTS à choisir parmi</a:t>
                      </a:r>
                      <a:endParaRPr lang="fr-FR" sz="16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 </a:t>
                      </a:r>
                      <a:endParaRPr lang="fr-FR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 </a:t>
                      </a:r>
                      <a:endParaRPr lang="fr-FR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r>
                        <a:rPr lang="fr-FR" sz="1400" dirty="0"/>
                        <a:t>AST142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Discrimination dans l’emploi et au travail : regards interdisciplinaires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4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3568403754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r>
                        <a:rPr lang="fr-FR" sz="1400" dirty="0"/>
                        <a:t>GME101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Genre et travail 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6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3058128534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r>
                        <a:rPr lang="fr-FR" sz="1400" dirty="0"/>
                        <a:t>FPG119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Data RH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4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350">
                <a:tc>
                  <a:txBody>
                    <a:bodyPr/>
                    <a:lstStyle/>
                    <a:p>
                      <a:r>
                        <a:rPr lang="fr-FR" sz="1400" dirty="0"/>
                        <a:t>DRS210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Droit des discriminations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2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r>
                        <a:rPr lang="fr-FR" sz="1400" dirty="0"/>
                        <a:t>DSY221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Organisation Innovante</a:t>
                      </a:r>
                      <a:r>
                        <a:rPr lang="fr-FR" sz="1400" baseline="0" dirty="0"/>
                        <a:t> et Durable</a:t>
                      </a:r>
                      <a:endParaRPr lang="fr-FR" sz="1400" dirty="0"/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AST100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Fondements de la sociologie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45954016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TOTAL pour passage en M2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4098086004"/>
                  </a:ext>
                </a:extLst>
              </a:tr>
            </a:tbl>
          </a:graphicData>
        </a:graphic>
      </p:graphicFrame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06866" y="-111270"/>
            <a:ext cx="10058400" cy="1609344"/>
          </a:xfrm>
        </p:spPr>
        <p:txBody>
          <a:bodyPr>
            <a:normAutofit/>
          </a:bodyPr>
          <a:lstStyle/>
          <a:p>
            <a:r>
              <a:rPr lang="fr-FR" sz="2800" dirty="0"/>
              <a:t>M1 </a:t>
            </a:r>
            <a:r>
              <a:rPr lang="mr-IN" sz="2800" dirty="0"/>
              <a:t>–</a:t>
            </a:r>
            <a:r>
              <a:rPr lang="fr-FR" sz="2800" dirty="0"/>
              <a:t> Gestion des ressources humaines et sociologie du travail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ECC9601-39FF-4062-A434-D0FC6B43F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07296"/>
              </p:ext>
            </p:extLst>
          </p:nvPr>
        </p:nvGraphicFramePr>
        <p:xfrm>
          <a:off x="421238" y="1075845"/>
          <a:ext cx="11229653" cy="88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697">
                  <a:extLst>
                    <a:ext uri="{9D8B030D-6E8A-4147-A177-3AD203B41FA5}">
                      <a16:colId xmlns:a16="http://schemas.microsoft.com/office/drawing/2014/main" val="411796089"/>
                    </a:ext>
                  </a:extLst>
                </a:gridCol>
                <a:gridCol w="6961357">
                  <a:extLst>
                    <a:ext uri="{9D8B030D-6E8A-4147-A177-3AD203B41FA5}">
                      <a16:colId xmlns:a16="http://schemas.microsoft.com/office/drawing/2014/main" val="3106291945"/>
                    </a:ext>
                  </a:extLst>
                </a:gridCol>
                <a:gridCol w="1264599">
                  <a:extLst>
                    <a:ext uri="{9D8B030D-6E8A-4147-A177-3AD203B41FA5}">
                      <a16:colId xmlns:a16="http://schemas.microsoft.com/office/drawing/2014/main" val="280841126"/>
                    </a:ext>
                  </a:extLst>
                </a:gridCol>
              </a:tblGrid>
              <a:tr h="197511"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solidFill>
                            <a:srgbClr val="FF0000"/>
                          </a:solidFill>
                        </a:rPr>
                        <a:t>Prerequis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711421134"/>
                  </a:ext>
                </a:extLst>
              </a:tr>
              <a:tr h="1975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FPG001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Initiation au management et GRH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1231275427"/>
                  </a:ext>
                </a:extLst>
              </a:tr>
              <a:tr h="1975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DRS003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Droit social : Bases du droit du travail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3499841002"/>
                  </a:ext>
                </a:extLst>
              </a:tr>
              <a:tr h="1975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AST100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Fondements de la sociologie</a:t>
                      </a:r>
                    </a:p>
                  </a:txBody>
                  <a:tcPr marL="53355" marR="53355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53355" marR="53355" marT="0" marB="0" anchor="ctr"/>
                </a:tc>
                <a:extLst>
                  <a:ext uri="{0D108BD9-81ED-4DB2-BD59-A6C34878D82A}">
                    <a16:rowId xmlns:a16="http://schemas.microsoft.com/office/drawing/2014/main" val="782508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0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1417834" y="390418"/>
            <a:ext cx="9647431" cy="33904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dirty="0"/>
              <a:t>M2 </a:t>
            </a:r>
            <a:r>
              <a:rPr lang="mr-IN" sz="2800" dirty="0"/>
              <a:t>–</a:t>
            </a:r>
            <a:r>
              <a:rPr lang="fr-FR" sz="2800" dirty="0"/>
              <a:t> Parcours « ressources humaines et sociologie du travail »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81917"/>
              </p:ext>
            </p:extLst>
          </p:nvPr>
        </p:nvGraphicFramePr>
        <p:xfrm>
          <a:off x="780838" y="867458"/>
          <a:ext cx="10705670" cy="5523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2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Bloc obligatoire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ECTS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AST 223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Action collective et relations de travail 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AST 228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La relation individu-organisation en gestion des RH 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AST 225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Modes de gestion de la main d’œuvre et transformations du salariat 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AST 229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L’intervention en gestion des ressources humaines : les apports de la sociologie et des perspectives constructivistes en gestion 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AST 230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Objets</a:t>
                      </a:r>
                      <a:r>
                        <a:rPr lang="fr-FR" sz="1400" baseline="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et pratiques de recherche en GRH et sociologie</a:t>
                      </a:r>
                      <a:endParaRPr lang="fr-FR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AST 227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Méthodologie de la recherche 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244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Transformation du travail et GRH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2250498947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FPG 238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Méthodologie en GRH et transformation du travail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200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Fondements approfondis de la sociologie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FPG225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Gestion de</a:t>
                      </a:r>
                      <a:r>
                        <a:rPr lang="fr-FR" sz="14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la diversité en RH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35720657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UAS015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Mémoire de recherche M2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Séminaires électifs : 16 ECTS au choix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AST 234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Méthodes quantitatives</a:t>
                      </a:r>
                      <a:endParaRPr lang="fr-FR" sz="14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6</a:t>
                      </a:r>
                      <a:endParaRPr lang="fr-FR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235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Politiques</a:t>
                      </a:r>
                      <a:r>
                        <a:rPr lang="fr-FR" sz="1400" baseline="0" dirty="0"/>
                        <a:t> de l’emploi</a:t>
                      </a:r>
                      <a:endParaRPr lang="fr-FR" sz="1400" dirty="0"/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6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240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Sociologie des organisations et du changement</a:t>
                      </a:r>
                      <a:r>
                        <a:rPr lang="fr-FR" sz="1400" baseline="0" dirty="0"/>
                        <a:t> </a:t>
                      </a:r>
                      <a:endParaRPr lang="fr-FR" sz="1400" dirty="0"/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241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Age et travail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243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Sociologie de la discrimination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AST 241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Ethique,</a:t>
                      </a:r>
                      <a:r>
                        <a:rPr lang="fr-FR" sz="1400" baseline="0" dirty="0"/>
                        <a:t> travail et RH</a:t>
                      </a:r>
                      <a:endParaRPr lang="fr-FR" sz="1400" dirty="0"/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FPG</a:t>
                      </a:r>
                      <a:r>
                        <a:rPr lang="fr-FR" sz="1400" baseline="0" dirty="0"/>
                        <a:t> 226 </a:t>
                      </a:r>
                      <a:endParaRPr lang="fr-FR" sz="1400" dirty="0"/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Digital RH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DRS 208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Droit du travail approfondi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132">
                <a:tc>
                  <a:txBody>
                    <a:bodyPr/>
                    <a:lstStyle/>
                    <a:p>
                      <a:r>
                        <a:rPr lang="fr-FR" sz="1400" dirty="0"/>
                        <a:t>FPG 239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Développement des carrières et des compétences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r>
                        <a:rPr lang="fr-FR" sz="1400" dirty="0"/>
                        <a:t>FPG232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Gestion des emplois et développement des compétences</a:t>
                      </a:r>
                    </a:p>
                  </a:txBody>
                  <a:tcPr marL="37873" marR="37873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</a:t>
                      </a:r>
                    </a:p>
                  </a:txBody>
                  <a:tcPr marL="37873" marR="37873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9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Master Gestion des </a:t>
            </a:r>
            <a:r>
              <a:rPr lang="fr-FR" i="1" dirty="0">
                <a:solidFill>
                  <a:srgbClr val="C00000"/>
                </a:solidFill>
              </a:rPr>
              <a:t>Ressources humaines et sociologie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8047" y="2269466"/>
            <a:ext cx="10713090" cy="1031485"/>
          </a:xfrm>
        </p:spPr>
        <p:txBody>
          <a:bodyPr>
            <a:normAutofit/>
          </a:bodyPr>
          <a:lstStyle/>
          <a:p>
            <a:r>
              <a:rPr lang="fr-FR" sz="2800" b="1" dirty="0"/>
              <a:t>M1</a:t>
            </a:r>
            <a:r>
              <a:rPr lang="fr-FR" sz="2800" dirty="0"/>
              <a:t> : enseignement sur deux semestres, en cours du soir ou FOAD « à la carte » ; stage possible ; mini-mémoire.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3C52E2B-3600-9243-A788-0AE9B8CDC673}"/>
              </a:ext>
            </a:extLst>
          </p:cNvPr>
          <p:cNvSpPr txBox="1">
            <a:spLocks/>
          </p:cNvSpPr>
          <p:nvPr/>
        </p:nvSpPr>
        <p:spPr>
          <a:xfrm>
            <a:off x="963221" y="3300951"/>
            <a:ext cx="10265558" cy="599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/>
              <a:t>M2 </a:t>
            </a:r>
            <a:r>
              <a:rPr lang="fr-FR" sz="2800" dirty="0"/>
              <a:t>: essentiel de l’enseignement au premier semestre, en cours du soir, en FOAD, et en cours du jour (13 journées) ; stage possible ; mémoire. 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56B30-4BF8-3143-93BD-6B4636A91137}"/>
              </a:ext>
            </a:extLst>
          </p:cNvPr>
          <p:cNvSpPr txBox="1">
            <a:spLocks/>
          </p:cNvSpPr>
          <p:nvPr/>
        </p:nvSpPr>
        <p:spPr>
          <a:xfrm>
            <a:off x="938047" y="4674933"/>
            <a:ext cx="10479596" cy="1031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/>
              <a:t>Ressources du </a:t>
            </a:r>
            <a:r>
              <a:rPr lang="fr-FR" sz="2800" b="1" dirty="0" err="1"/>
              <a:t>Cnam</a:t>
            </a:r>
            <a:r>
              <a:rPr lang="fr-FR" sz="2800" b="1" dirty="0"/>
              <a:t> </a:t>
            </a:r>
            <a:r>
              <a:rPr lang="fr-FR" sz="2800" dirty="0"/>
              <a:t>: une équipe pédagogique interdisciplinaire et expérimentée, des ressources documentaires, une centralité  des locaux d’enseignement, un établissement reconnu doté d’une longue histoire, des laboratoires de recherche dynamiques.</a:t>
            </a:r>
          </a:p>
        </p:txBody>
      </p:sp>
    </p:spTree>
    <p:extLst>
      <p:ext uri="{BB962C8B-B14F-4D97-AF65-F5344CB8AC3E}">
        <p14:creationId xmlns:p14="http://schemas.microsoft.com/office/powerpoint/2010/main" val="120956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7B163-EAD9-4C03-95F6-A65420DC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Master Gestion des </a:t>
            </a:r>
            <a:r>
              <a:rPr lang="fr-FR" i="1" dirty="0">
                <a:solidFill>
                  <a:srgbClr val="C00000"/>
                </a:solidFill>
              </a:rPr>
              <a:t>Ressources humaines et sociologie du travail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7661D4-A0EA-45A4-8DB5-D30B61E53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Coût de la formation :</a:t>
            </a:r>
          </a:p>
          <a:p>
            <a:pPr lvl="1"/>
            <a:r>
              <a:rPr lang="fr-FR" dirty="0"/>
              <a:t>M1 (Inscription à la carte) : 1927 euros (tarif individuel)</a:t>
            </a:r>
          </a:p>
          <a:p>
            <a:pPr lvl="1"/>
            <a:r>
              <a:rPr lang="fr-FR" dirty="0"/>
              <a:t>M2 (Inscription en package) : 1300 euros (tarif individuel)</a:t>
            </a:r>
          </a:p>
          <a:p>
            <a:r>
              <a:rPr lang="fr-FR" dirty="0"/>
              <a:t>Une formation personnalisée et à votre rythme :</a:t>
            </a:r>
          </a:p>
          <a:p>
            <a:pPr lvl="1"/>
            <a:r>
              <a:rPr lang="fr-FR" dirty="0"/>
              <a:t>M1 : UE à la carte payables par semestre =&gt; capitalisation jusqu’à 5 ans</a:t>
            </a:r>
          </a:p>
          <a:p>
            <a:pPr lvl="1"/>
            <a:r>
              <a:rPr lang="fr-FR" dirty="0"/>
              <a:t>M2 : Validation en un ou 2 ans, 3 ans exceptionnellement</a:t>
            </a:r>
          </a:p>
          <a:p>
            <a:r>
              <a:rPr lang="fr-FR" dirty="0"/>
              <a:t>Calendrier de candidature et de sélection:</a:t>
            </a:r>
          </a:p>
          <a:p>
            <a:pPr lvl="1"/>
            <a:r>
              <a:rPr lang="fr-FR" dirty="0"/>
              <a:t>Rentrée M1 = 16 septembre 2024</a:t>
            </a:r>
          </a:p>
          <a:p>
            <a:pPr lvl="1"/>
            <a:r>
              <a:rPr lang="fr-FR" dirty="0"/>
              <a:t>Rentrée M2 = 30 septembre 2024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324C63C-2FF2-43C0-81F7-B08F2243C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95643"/>
              </p:ext>
            </p:extLst>
          </p:nvPr>
        </p:nvGraphicFramePr>
        <p:xfrm>
          <a:off x="1446964" y="5292558"/>
          <a:ext cx="8046720" cy="133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344">
                  <a:extLst>
                    <a:ext uri="{9D8B030D-6E8A-4147-A177-3AD203B41FA5}">
                      <a16:colId xmlns:a16="http://schemas.microsoft.com/office/drawing/2014/main" val="162165664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1318596266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1731651490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1104351759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40532939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Session 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Session 2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Session 3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Session 4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39791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Réception des dossiers complets au plus tard le :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 avril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15 mai 2024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15 juin 2024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fr-FR" sz="1200" baseline="30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</a:t>
                      </a:r>
                      <a:r>
                        <a:rPr lang="fr-FR" sz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septembre 2024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54157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Pour les dossiers retenus, entretiens le :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22 avril 2024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30 mai 2024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2 juillet 2024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9 septembre 2024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4868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42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130C1-EDDF-2D4F-A016-11BAE76E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Pour candidater, </a:t>
            </a:r>
            <a:br>
              <a:rPr lang="fr-FR" dirty="0"/>
            </a:br>
            <a:r>
              <a:rPr lang="fr-FR" dirty="0"/>
              <a:t>pour toute information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A42BC2-E729-AA40-8844-40CFC5C1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3266"/>
          </a:xfrm>
        </p:spPr>
        <p:txBody>
          <a:bodyPr/>
          <a:lstStyle/>
          <a:p>
            <a:r>
              <a:rPr lang="fr-FR" sz="3200" dirty="0"/>
              <a:t>Contact email : </a:t>
            </a:r>
            <a:r>
              <a:rPr lang="fr-FR" sz="3200" dirty="0">
                <a:hlinkClick r:id="rId2"/>
              </a:rPr>
              <a:t>par_master.sociologie@lecnam.net</a:t>
            </a: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/>
              <a:t>Informations sur le site du </a:t>
            </a:r>
            <a:r>
              <a:rPr lang="fr-FR" sz="3200" dirty="0" err="1"/>
              <a:t>cnam</a:t>
            </a:r>
            <a:r>
              <a:rPr lang="fr-FR" sz="3200" dirty="0"/>
              <a:t>: </a:t>
            </a:r>
            <a:r>
              <a:rPr lang="fr-FR" sz="3200" dirty="0">
                <a:hlinkClick r:id="rId3"/>
              </a:rPr>
              <a:t>https://metiers-social.cnam.fr/toutes-nos-formations/masters/master-grh-et-sociologie-du-travail/master-grh-et-sociologie-du-travail-1085619.kjsp?RH=1560519318820&amp;RF=1561114421992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844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804</Words>
  <Application>Microsoft Office PowerPoint</Application>
  <PresentationFormat>Grand écran</PresentationFormat>
  <Paragraphs>178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Calibri</vt:lpstr>
      <vt:lpstr>CenturyGothic</vt:lpstr>
      <vt:lpstr>Mangal</vt:lpstr>
      <vt:lpstr>Rockwell</vt:lpstr>
      <vt:lpstr>Rockwell Condensed</vt:lpstr>
      <vt:lpstr>Rockwell Extra Bold</vt:lpstr>
      <vt:lpstr>Times New Roman</vt:lpstr>
      <vt:lpstr>Wingdings</vt:lpstr>
      <vt:lpstr>Type de bois</vt:lpstr>
      <vt:lpstr>Présentation PowerPoint</vt:lpstr>
      <vt:lpstr>Master Gestion des ressources HUMAINES et sociologie du travail</vt:lpstr>
      <vt:lpstr>Master Gestion des RESSOURCES humaines et sociologie du travail</vt:lpstr>
      <vt:lpstr>M1 – Gestion des ressources humaines et sociologie du travail</vt:lpstr>
      <vt:lpstr>Présentation PowerPoint</vt:lpstr>
      <vt:lpstr>Master Gestion des Ressources humaines et sociologie du travail</vt:lpstr>
      <vt:lpstr>Master Gestion des Ressources humaines et sociologie du travail</vt:lpstr>
      <vt:lpstr>Pour candidater,  pour toute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LALLEMENT Michel</dc:creator>
  <cp:lastModifiedBy>YOUM Idy</cp:lastModifiedBy>
  <cp:revision>46</cp:revision>
  <dcterms:created xsi:type="dcterms:W3CDTF">2020-06-12T14:59:45Z</dcterms:created>
  <dcterms:modified xsi:type="dcterms:W3CDTF">2024-04-08T11:49:37Z</dcterms:modified>
</cp:coreProperties>
</file>