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27" r:id="rId2"/>
    <p:sldId id="361" r:id="rId3"/>
    <p:sldId id="360" r:id="rId4"/>
    <p:sldId id="328" r:id="rId5"/>
    <p:sldId id="376" r:id="rId6"/>
    <p:sldId id="377" r:id="rId7"/>
    <p:sldId id="380" r:id="rId8"/>
    <p:sldId id="400" r:id="rId9"/>
    <p:sldId id="382" r:id="rId10"/>
    <p:sldId id="394" r:id="rId11"/>
    <p:sldId id="395" r:id="rId12"/>
    <p:sldId id="396" r:id="rId13"/>
    <p:sldId id="386" r:id="rId14"/>
    <p:sldId id="398" r:id="rId15"/>
    <p:sldId id="399" r:id="rId16"/>
    <p:sldId id="387" r:id="rId17"/>
    <p:sldId id="392" r:id="rId18"/>
    <p:sldId id="333" r:id="rId19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6BC6E-278C-659E-E1A1-BFA3EB947B22}" v="1" dt="2020-04-22T14:42:46.747"/>
    <p1510:client id="{FB608579-331A-1C53-46B8-A0C0FA6006F0}" v="3" dt="2020-04-22T14:50:22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/>
    <p:restoredTop sz="94694"/>
  </p:normalViewPr>
  <p:slideViewPr>
    <p:cSldViewPr>
      <p:cViewPr varScale="1">
        <p:scale>
          <a:sx n="65" d="100"/>
          <a:sy n="65" d="100"/>
        </p:scale>
        <p:origin x="1560" y="40"/>
      </p:cViewPr>
      <p:guideLst>
        <p:guide orient="horz" pos="2160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F4E71473-F5E2-0B40-A689-74AE52E922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7B94D0-9E61-F84E-9855-4A7F41F9E4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958B6B-479D-4456-A310-451B1081BA3B}" type="datetimeFigureOut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3E4E90-0052-DF4A-B5E9-064E0E0E18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6EE98-3114-EB46-A531-0629069FAD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20AE86-3795-4699-B9B5-44126C3805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47441F6-2534-FB47-B3BD-A98CE3C9D1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57413D-9EB6-BE4F-A6EB-A07A3179DD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960253-C664-4943-AF48-05633E7B62E3}" type="datetimeFigureOut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EF3B0E8-5F13-094B-A1AA-6BDD25395D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F2DED5F6-0170-CE47-8B9A-AC265F15A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EC5885-9C24-694A-B0E1-4B8FAC26CC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085935-1825-304F-A611-BE7973B999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D19950-A6D0-4869-BF89-36C9CD93DA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0BB341-8DF7-4B39-B2BF-AAC8602A8480}" type="slidenum">
              <a:rPr lang="fr-FR" altLang="fr-F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6FE4BC1B-4D15-2348-A9E2-ADFDA5C72152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55AF13-28CD-934A-9C69-22E8A5AC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1616C-E17A-46CD-9F1A-FD6D64603048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6203C9-49A4-464E-A5AE-1167F3FF0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3C8D56-0F95-AC4C-B02E-76FFC757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9F3B-E3E2-4B5A-AF5F-42FBC09DC2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55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93EE-BBD6-42B9-8680-BF47EF60F77A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6A20-7497-4A48-B282-12DBAB64BD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8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889D5-DA89-4E4A-8244-CF16E8BD6776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ABAC-CD46-4E85-8B79-F8616DCC06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01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7E84-217C-45A0-B052-BF6F73F91735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19BB-EACE-499E-97A2-EA2620A148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0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0103501A-C3FC-9A46-9463-B0B2CB7048CE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FB96D0-C8A2-3B43-A08C-523E2FDE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F8E9-634E-4796-BA2C-F094B5B887F4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F4903D-B06D-3749-9BFF-F0EC9D4B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4235AF-F080-EB40-8062-BEA365E6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D3A3-270C-4B25-A97F-96324B6CDA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70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FA206-9532-47C2-A8CB-A3FF75C6147A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0A84-B6D0-4747-BAAF-88C3CF5786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308334B-6C0E-6940-B8DB-076077F1D81E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F3A27AB-A517-6141-8E45-AF5A25AC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1E07C-D836-4A3B-8794-00475BBB3C65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0507883-E240-A94D-8E5A-B90E20F1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E229187-85B5-D446-AEDF-6E4A3E14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646D-0315-45A9-9444-C093263CE7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72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16CF-2E3A-43AA-A9A1-4A647AFAA970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E42D-2268-436B-83FA-0BB1717381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7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5E34-0E5F-45AF-B590-617EE8343251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2FAD-8D7C-4369-A9EF-3043A2B8C6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31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6F6D369B-0AD9-754E-A0C1-4DE47AA7D037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686E323-AA32-BE45-99E9-9B4634C9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7EDB-D767-4FF6-827F-B3BA20BB7A4F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B9AF5E8-571A-1449-BC9C-DB5AAC45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A17FF73-6985-804D-B333-70B59164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D2A3-5843-4220-BD4E-F09D7B245E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3F679-2E65-47DC-916F-FCE6B4361451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3928-5F79-404E-9506-A85E41E32A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5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B6C166-8274-D04F-9E57-045414FCD8A7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2A653-E2E8-1F4E-84E9-9B70D5BE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E4042C-B2C4-BD4E-B413-6185060596C9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F08D-B517-0C4A-94A9-5BC83D530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83C2B99-3341-4CB7-B04C-7AE10B705F72}" type="datetime1">
              <a:rPr lang="fr-FR"/>
              <a:pPr>
                <a:defRPr/>
              </a:pPr>
              <a:t>25/04/2020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992-6A75-E04C-9B72-A1D49D5D5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E7FE-1C85-2E4B-9644-3CAD98138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DCBADAE-D2F4-4C08-84C3-521EAB64E6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5" r:id="rId2"/>
    <p:sldLayoutId id="2147483903" r:id="rId3"/>
    <p:sldLayoutId id="2147483896" r:id="rId4"/>
    <p:sldLayoutId id="2147483904" r:id="rId5"/>
    <p:sldLayoutId id="2147483897" r:id="rId6"/>
    <p:sldLayoutId id="2147483898" r:id="rId7"/>
    <p:sldLayoutId id="2147483905" r:id="rId8"/>
    <p:sldLayoutId id="2147483899" r:id="rId9"/>
    <p:sldLayoutId id="2147483900" r:id="rId10"/>
    <p:sldLayoutId id="21474839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merina.qello@lecnam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ylvie.ganne@lecnam.ne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iers-social.cnam.fr/" TargetMode="External"/><Relationship Id="rId2" Type="http://schemas.openxmlformats.org/officeDocument/2006/relationships/hyperlink" Target="mailto:esmerina.qello@lecnam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B2CCBA1-751E-3941-846C-EA58A3D8F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4691781"/>
            <a:ext cx="7344816" cy="17922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Responsable nationale </a:t>
            </a:r>
            <a:r>
              <a:rPr lang="fr-FR" sz="2000" dirty="0"/>
              <a:t>: </a:t>
            </a:r>
            <a:r>
              <a:rPr lang="fr-FR" sz="2000" dirty="0" smtClean="0"/>
              <a:t>Sylvie ROUXEL</a:t>
            </a:r>
            <a:endParaRPr lang="fr-FR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Coordination </a:t>
            </a:r>
            <a:r>
              <a:rPr lang="fr-FR" sz="2000" dirty="0"/>
              <a:t>pédagogique </a:t>
            </a:r>
            <a:r>
              <a:rPr lang="fr-FR" sz="2000" dirty="0" smtClean="0"/>
              <a:t>et administrative : Esmerina QELLO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600" dirty="0">
                <a:hlinkClick r:id="rId3"/>
              </a:rPr>
              <a:t>e</a:t>
            </a:r>
            <a:r>
              <a:rPr lang="fr-FR" sz="1600" dirty="0" smtClean="0">
                <a:hlinkClick r:id="rId3"/>
              </a:rPr>
              <a:t>smerina.qello@lecnam.net</a:t>
            </a:r>
            <a:endParaRPr lang="fr-FR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Ingénierie de développement, coordination stage pratique et projet tuteuré : Sylvie GANNE</a:t>
            </a: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600" dirty="0">
                <a:hlinkClick r:id="rId4"/>
              </a:rPr>
              <a:t>s</a:t>
            </a:r>
            <a:r>
              <a:rPr lang="fr-FR" sz="1600" dirty="0" smtClean="0">
                <a:hlinkClick r:id="rId4"/>
              </a:rPr>
              <a:t>ylvie.ganne@lecnam.net</a:t>
            </a:r>
            <a:endParaRPr lang="fr-FR" sz="1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8195" name="Picture 2" descr="C:\Users\a_eydoux\Dropbox\DOCS NON PARTAGES\lecnamcee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69"/>
          <a:stretch>
            <a:fillRect/>
          </a:stretch>
        </p:blipFill>
        <p:spPr bwMode="auto">
          <a:xfrm>
            <a:off x="6948488" y="412750"/>
            <a:ext cx="203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76FDFD6-2ED8-B64F-86ED-6361276DB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89" y="980728"/>
            <a:ext cx="8250083" cy="2304256"/>
          </a:xfrm>
        </p:spPr>
        <p:txBody>
          <a:bodyPr/>
          <a:lstStyle/>
          <a:p>
            <a:pPr eaLnBrk="1" fontAlgn="auto" hangingPunct="1">
              <a:spcBef>
                <a:spcPts val="1200"/>
              </a:spcBef>
              <a:spcAft>
                <a:spcPts val="3000"/>
              </a:spcAft>
              <a:defRPr/>
            </a:pPr>
            <a:r>
              <a:rPr lang="fr-FR" sz="2800" b="1" cap="none" dirty="0" smtClean="0">
                <a:solidFill>
                  <a:srgbClr val="C00000"/>
                </a:solidFill>
              </a:rPr>
              <a:t>Licence professionnelle Sciences humaines et sociales, mention Intervention Sociale</a:t>
            </a:r>
            <a:r>
              <a:rPr lang="fr-FR" sz="3200" b="1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3200" b="1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400" b="1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2400" b="1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000" b="1" cap="none" dirty="0" smtClean="0">
                <a:solidFill>
                  <a:schemeClr val="tx1"/>
                </a:solidFill>
              </a:rPr>
              <a:t>Diplôme reconnu nationalement au niveau bac+3, inscrit au RNCP </a:t>
            </a:r>
            <a:r>
              <a:rPr lang="fr-FR" sz="2000" cap="none" dirty="0" smtClean="0">
                <a:solidFill>
                  <a:schemeClr val="tx1"/>
                </a:solidFill>
              </a:rPr>
              <a:t>(Répertoire </a:t>
            </a:r>
            <a:r>
              <a:rPr lang="fr-FR" sz="2000" cap="none" dirty="0">
                <a:solidFill>
                  <a:schemeClr val="tx1"/>
                </a:solidFill>
              </a:rPr>
              <a:t>N</a:t>
            </a:r>
            <a:r>
              <a:rPr lang="fr-FR" sz="2000" cap="none" dirty="0" smtClean="0">
                <a:solidFill>
                  <a:schemeClr val="tx1"/>
                </a:solidFill>
              </a:rPr>
              <a:t>ational des Certifications </a:t>
            </a:r>
            <a:r>
              <a:rPr lang="fr-FR" sz="2000" cap="none" dirty="0">
                <a:solidFill>
                  <a:schemeClr val="tx1"/>
                </a:solidFill>
              </a:rPr>
              <a:t>P</a:t>
            </a:r>
            <a:r>
              <a:rPr lang="fr-FR" sz="2000" cap="none" dirty="0" smtClean="0">
                <a:solidFill>
                  <a:schemeClr val="tx1"/>
                </a:solidFill>
              </a:rPr>
              <a:t>rofessionnelles)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FB0A7B-A2F8-CE4D-A5A7-0B771DC45972}"/>
              </a:ext>
            </a:extLst>
          </p:cNvPr>
          <p:cNvSpPr txBox="1"/>
          <p:nvPr/>
        </p:nvSpPr>
        <p:spPr>
          <a:xfrm>
            <a:off x="570389" y="3602916"/>
            <a:ext cx="6564618" cy="523220"/>
          </a:xfrm>
          <a:prstGeom prst="rect">
            <a:avLst/>
          </a:prstGeom>
          <a:noFill/>
        </p:spPr>
        <p:txBody>
          <a:bodyPr wrap="none"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Présentation de la 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formation - </a:t>
            </a: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vril </a:t>
            </a: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2020</a:t>
            </a:r>
          </a:p>
        </p:txBody>
      </p:sp>
    </p:spTree>
  </p:cSld>
  <p:clrMapOvr>
    <a:masterClrMapping/>
  </p:clrMapOvr>
  <p:transition spd="slow" advTm="2359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solidFill>
                  <a:srgbClr val="C00000"/>
                </a:solidFill>
              </a:rPr>
              <a:t>Planning </a:t>
            </a:r>
            <a:r>
              <a:rPr lang="fr-FR" sz="1800" dirty="0" smtClean="0">
                <a:solidFill>
                  <a:srgbClr val="C00000"/>
                </a:solidFill>
              </a:rPr>
              <a:t>2020/2021 du parcours </a:t>
            </a:r>
            <a:r>
              <a:rPr lang="fr-FR" sz="1800" dirty="0">
                <a:solidFill>
                  <a:srgbClr val="C00000"/>
                </a:solidFill>
              </a:rPr>
              <a:t>insertion sociale et professionnelle</a:t>
            </a:r>
            <a:r>
              <a:rPr lang="fr-FR" sz="1800" dirty="0">
                <a:solidFill>
                  <a:srgbClr val="303030"/>
                </a:solidFill>
              </a:rPr>
              <a:t/>
            </a:r>
            <a:br>
              <a:rPr lang="fr-FR" sz="1800" dirty="0">
                <a:solidFill>
                  <a:srgbClr val="303030"/>
                </a:solidFill>
              </a:rPr>
            </a:br>
            <a:r>
              <a:rPr lang="fr-FR" sz="1800" u="sng" dirty="0">
                <a:solidFill>
                  <a:srgbClr val="C00000"/>
                </a:solidFill>
              </a:rPr>
              <a:t>Cours du jour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0768"/>
            <a:ext cx="82296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solidFill>
                  <a:srgbClr val="C00000"/>
                </a:solidFill>
              </a:rPr>
              <a:t>Planning </a:t>
            </a:r>
            <a:r>
              <a:rPr lang="fr-FR" sz="1800" dirty="0" smtClean="0">
                <a:solidFill>
                  <a:srgbClr val="C00000"/>
                </a:solidFill>
              </a:rPr>
              <a:t>2020/2021 du parcours </a:t>
            </a:r>
            <a:r>
              <a:rPr lang="fr-FR" sz="1800" dirty="0">
                <a:solidFill>
                  <a:srgbClr val="C00000"/>
                </a:solidFill>
              </a:rPr>
              <a:t>insertion sociale et professionnelle</a:t>
            </a:r>
            <a:r>
              <a:rPr lang="fr-FR" sz="1800" dirty="0">
                <a:solidFill>
                  <a:srgbClr val="303030"/>
                </a:solidFill>
              </a:rPr>
              <a:t/>
            </a:r>
            <a:br>
              <a:rPr lang="fr-FR" sz="1800" dirty="0">
                <a:solidFill>
                  <a:srgbClr val="303030"/>
                </a:solidFill>
              </a:rPr>
            </a:br>
            <a:r>
              <a:rPr lang="fr-FR" sz="1800" u="sng" dirty="0">
                <a:solidFill>
                  <a:srgbClr val="C00000"/>
                </a:solidFill>
              </a:rPr>
              <a:t>Cours du </a:t>
            </a:r>
            <a:r>
              <a:rPr lang="fr-FR" sz="1800" u="sng" dirty="0" smtClean="0">
                <a:solidFill>
                  <a:srgbClr val="C00000"/>
                </a:solidFill>
              </a:rPr>
              <a:t>soir - formation sur 1 an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0768"/>
            <a:ext cx="82296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solidFill>
                  <a:srgbClr val="C00000"/>
                </a:solidFill>
              </a:rPr>
              <a:t>Planning </a:t>
            </a:r>
            <a:r>
              <a:rPr lang="fr-FR" sz="1800" dirty="0" smtClean="0">
                <a:solidFill>
                  <a:srgbClr val="C00000"/>
                </a:solidFill>
              </a:rPr>
              <a:t>du parcours </a:t>
            </a:r>
            <a:r>
              <a:rPr lang="fr-FR" sz="1800" dirty="0">
                <a:solidFill>
                  <a:srgbClr val="C00000"/>
                </a:solidFill>
              </a:rPr>
              <a:t>insertion sociale et professionnelle</a:t>
            </a:r>
            <a:r>
              <a:rPr lang="fr-FR" sz="1800" dirty="0">
                <a:solidFill>
                  <a:srgbClr val="303030"/>
                </a:solidFill>
              </a:rPr>
              <a:t/>
            </a:r>
            <a:br>
              <a:rPr lang="fr-FR" sz="1800" dirty="0">
                <a:solidFill>
                  <a:srgbClr val="303030"/>
                </a:solidFill>
              </a:rPr>
            </a:br>
            <a:r>
              <a:rPr lang="fr-FR" sz="1800" u="sng" dirty="0">
                <a:solidFill>
                  <a:srgbClr val="C00000"/>
                </a:solidFill>
              </a:rPr>
              <a:t>Cours du </a:t>
            </a:r>
            <a:r>
              <a:rPr lang="fr-FR" sz="1800" u="sng" dirty="0" smtClean="0">
                <a:solidFill>
                  <a:srgbClr val="C00000"/>
                </a:solidFill>
              </a:rPr>
              <a:t>soir - formation sur 2 ans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pic>
        <p:nvPicPr>
          <p:cNvPr id="17" name="Espace réservé du contenu 1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40768"/>
            <a:ext cx="8229599" cy="51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408"/>
            <a:ext cx="8229600" cy="9159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C00000"/>
                </a:solidFill>
              </a:rPr>
              <a:t>Modalités de formation et tarifs</a:t>
            </a:r>
            <a:r>
              <a:rPr lang="fr-FR" dirty="0">
                <a:solidFill>
                  <a:srgbClr val="C00000"/>
                </a:solidFill>
              </a:rPr>
              <a:t/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sz="2700" b="1" u="sng" dirty="0" smtClean="0">
                <a:solidFill>
                  <a:srgbClr val="C00000"/>
                </a:solidFill>
              </a:rPr>
              <a:t>Parcours insertion par la culture</a:t>
            </a:r>
            <a:endParaRPr lang="fr-FR" sz="2700" b="1" i="1" u="sng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16" y="1741141"/>
            <a:ext cx="8229600" cy="4900959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1600" b="1" dirty="0" smtClean="0"/>
              <a:t>Le parcours Insertion par la culture</a:t>
            </a:r>
            <a:r>
              <a:rPr lang="fr-FR" sz="1600" dirty="0" smtClean="0"/>
              <a:t> peut être suivi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600" b="1" dirty="0" smtClean="0"/>
              <a:t>En cours du soir</a:t>
            </a:r>
            <a:r>
              <a:rPr lang="fr-FR" sz="1600" dirty="0" smtClean="0"/>
              <a:t>, </a:t>
            </a:r>
            <a:r>
              <a:rPr lang="fr-FR" sz="1600" dirty="0"/>
              <a:t>formation sur 1 ou 2 ans (</a:t>
            </a:r>
            <a:r>
              <a:rPr lang="fr-FR" sz="1600" dirty="0" smtClean="0"/>
              <a:t>recommandée </a:t>
            </a:r>
            <a:r>
              <a:rPr lang="fr-FR" sz="1600" dirty="0"/>
              <a:t>sur 2 ans)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/>
              <a:t>Financement employer, pôle emploi ou tiers payeur : 3000€/an ou 1500€/an si formation sur 2 ans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/>
              <a:t>Financement individuel : 800€/an ou 410€/an si formation sur 2 </a:t>
            </a:r>
            <a:r>
              <a:rPr lang="fr-FR" sz="1600" dirty="0" smtClean="0"/>
              <a:t>ans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600" b="1" dirty="0" smtClean="0"/>
              <a:t>Tronc commun en cours du jour et le 4 UE du parcours en cours du soir </a:t>
            </a:r>
            <a:r>
              <a:rPr lang="fr-FR" sz="1600" b="1" dirty="0" smtClean="0">
                <a:solidFill>
                  <a:srgbClr val="0070C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600" b="1" i="1" dirty="0" smtClean="0">
                <a:solidFill>
                  <a:srgbClr val="CC6600"/>
                </a:solidFill>
              </a:rPr>
              <a:t>!! Ces 4 UE ne sont pas ouvertes en cours du jour</a:t>
            </a:r>
            <a:endParaRPr lang="fr-FR" sz="1600" b="1" dirty="0" smtClean="0">
              <a:solidFill>
                <a:srgbClr val="CC66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employer, tiers payeur pour le tronc commun 4150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pôle emploi ou individuel du tronc commun : 2075 €</a:t>
            </a:r>
          </a:p>
          <a:p>
            <a:pPr marL="274637" lvl="1" indent="0" eaLnBrk="1" fontAlgn="auto" hangingPunct="1">
              <a:spcAft>
                <a:spcPts val="0"/>
              </a:spcAft>
              <a:buNone/>
              <a:defRPr/>
            </a:pPr>
            <a:r>
              <a:rPr lang="fr-FR" sz="1600" dirty="0" smtClean="0"/>
              <a:t>PLUS </a:t>
            </a:r>
            <a:endParaRPr lang="fr-FR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Les 4 UE du cours du soir uniquement en financement individuel : 450€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sz="1600" dirty="0"/>
          </a:p>
          <a:p>
            <a:pPr marL="274637" lvl="1" indent="0" algn="r" eaLnBrk="1" fontAlgn="auto" hangingPunct="1">
              <a:spcAft>
                <a:spcPts val="0"/>
              </a:spcAft>
              <a:buNone/>
              <a:defRPr/>
            </a:pPr>
            <a:r>
              <a:rPr lang="fr-FR" sz="1400" b="1" i="1" dirty="0" smtClean="0">
                <a:solidFill>
                  <a:srgbClr val="CC6600"/>
                </a:solidFill>
              </a:rPr>
              <a:t>Nous contacter pour plus d’information sur les tarifs</a:t>
            </a:r>
          </a:p>
          <a:p>
            <a:pPr marL="274637" lvl="1" indent="0" eaLnBrk="1" fontAlgn="auto" hangingPunct="1">
              <a:spcAft>
                <a:spcPts val="0"/>
              </a:spcAft>
              <a:buNone/>
              <a:defRPr/>
            </a:pPr>
            <a:endParaRPr lang="fr-FR" sz="1400" dirty="0"/>
          </a:p>
          <a:p>
            <a:pPr marL="274637" lvl="1" indent="0" algn="r" eaLnBrk="1" fontAlgn="auto" hangingPunct="1">
              <a:spcAft>
                <a:spcPts val="0"/>
              </a:spcAft>
              <a:buNone/>
              <a:defRPr/>
            </a:pPr>
            <a:r>
              <a:rPr lang="fr-FR" sz="1400" b="1" i="1" dirty="0" smtClean="0"/>
              <a:t>Voir les plannings </a:t>
            </a:r>
            <a:r>
              <a:rPr lang="fr-FR" sz="1600" b="1" i="1" dirty="0" smtClean="0"/>
              <a:t>…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1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16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27229"/>
      </p:ext>
    </p:extLst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solidFill>
                  <a:srgbClr val="C00000"/>
                </a:solidFill>
              </a:rPr>
              <a:t>Planning </a:t>
            </a:r>
            <a:r>
              <a:rPr lang="fr-FR" sz="1800" dirty="0" smtClean="0">
                <a:solidFill>
                  <a:srgbClr val="C00000"/>
                </a:solidFill>
              </a:rPr>
              <a:t>2020/2021 du parcours </a:t>
            </a:r>
            <a:r>
              <a:rPr lang="fr-FR" sz="1800" dirty="0">
                <a:solidFill>
                  <a:srgbClr val="C00000"/>
                </a:solidFill>
              </a:rPr>
              <a:t>insertion </a:t>
            </a:r>
            <a:r>
              <a:rPr lang="fr-FR" sz="1800" dirty="0" smtClean="0">
                <a:solidFill>
                  <a:srgbClr val="C00000"/>
                </a:solidFill>
              </a:rPr>
              <a:t>par la culture</a:t>
            </a:r>
            <a:r>
              <a:rPr lang="fr-FR" sz="1800" dirty="0">
                <a:solidFill>
                  <a:srgbClr val="303030"/>
                </a:solidFill>
              </a:rPr>
              <a:t/>
            </a:r>
            <a:br>
              <a:rPr lang="fr-FR" sz="1800" dirty="0">
                <a:solidFill>
                  <a:srgbClr val="303030"/>
                </a:solidFill>
              </a:rPr>
            </a:br>
            <a:r>
              <a:rPr lang="fr-FR" sz="1800" u="sng" dirty="0">
                <a:solidFill>
                  <a:srgbClr val="C00000"/>
                </a:solidFill>
              </a:rPr>
              <a:t>Cours du </a:t>
            </a:r>
            <a:r>
              <a:rPr lang="fr-FR" sz="1800" u="sng" dirty="0" smtClean="0">
                <a:solidFill>
                  <a:srgbClr val="C00000"/>
                </a:solidFill>
              </a:rPr>
              <a:t>soir - formation sur 1 an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0769"/>
            <a:ext cx="8229599" cy="51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solidFill>
                  <a:srgbClr val="C00000"/>
                </a:solidFill>
              </a:rPr>
              <a:t>Planning </a:t>
            </a:r>
            <a:r>
              <a:rPr lang="fr-FR" sz="1800" dirty="0" smtClean="0">
                <a:solidFill>
                  <a:srgbClr val="C00000"/>
                </a:solidFill>
              </a:rPr>
              <a:t>du parcours </a:t>
            </a:r>
            <a:r>
              <a:rPr lang="fr-FR" sz="1800" dirty="0">
                <a:solidFill>
                  <a:srgbClr val="C00000"/>
                </a:solidFill>
              </a:rPr>
              <a:t>insertion </a:t>
            </a:r>
            <a:r>
              <a:rPr lang="fr-FR" sz="1800" dirty="0" smtClean="0">
                <a:solidFill>
                  <a:srgbClr val="C00000"/>
                </a:solidFill>
              </a:rPr>
              <a:t>par la culture</a:t>
            </a:r>
            <a:r>
              <a:rPr lang="fr-FR" sz="1800" dirty="0">
                <a:solidFill>
                  <a:srgbClr val="303030"/>
                </a:solidFill>
              </a:rPr>
              <a:t/>
            </a:r>
            <a:br>
              <a:rPr lang="fr-FR" sz="1800" dirty="0">
                <a:solidFill>
                  <a:srgbClr val="303030"/>
                </a:solidFill>
              </a:rPr>
            </a:br>
            <a:r>
              <a:rPr lang="fr-FR" sz="1800" u="sng" dirty="0">
                <a:solidFill>
                  <a:srgbClr val="C00000"/>
                </a:solidFill>
              </a:rPr>
              <a:t>Cours du </a:t>
            </a:r>
            <a:r>
              <a:rPr lang="fr-FR" sz="1800" u="sng" dirty="0" smtClean="0">
                <a:solidFill>
                  <a:srgbClr val="C00000"/>
                </a:solidFill>
              </a:rPr>
              <a:t>soir - formation sur 2 ans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1454497"/>
            <a:ext cx="8229600" cy="502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8897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Dispositif d’accompagnement durant la formation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3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Des </a:t>
            </a:r>
            <a:r>
              <a:rPr lang="fr-FR" b="1" dirty="0" smtClean="0"/>
              <a:t>ateliers pédagogiques</a:t>
            </a:r>
            <a:r>
              <a:rPr lang="fr-FR" dirty="0" smtClean="0"/>
              <a:t> sont mis en place dans le cadre de la formation. Ils sont axés sur l’aide à la recherche du stage pratique et la fonction de coordination dans les structures.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7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383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Conditions d’obtention du diplôme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Pour obtenir la Licence professionnelle il faut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Avoir validé l’ensemble des UE </a:t>
            </a:r>
          </a:p>
          <a:p>
            <a:r>
              <a:rPr lang="fr-FR" dirty="0" smtClean="0"/>
              <a:t>Avoir soutenu le mémoire professionnel</a:t>
            </a:r>
          </a:p>
          <a:p>
            <a:r>
              <a:rPr lang="fr-FR" dirty="0" smtClean="0"/>
              <a:t>Justifier d’une expérience professionnelle dans le champ du diplôme </a:t>
            </a:r>
            <a:r>
              <a:rPr lang="fr-FR" u="sng" dirty="0" smtClean="0"/>
              <a:t>ou</a:t>
            </a:r>
            <a:r>
              <a:rPr lang="fr-FR" dirty="0" smtClean="0"/>
              <a:t> effectuer un stage pratique de 560 heures. </a:t>
            </a:r>
            <a:r>
              <a:rPr lang="fr-FR" i="1" dirty="0" smtClean="0"/>
              <a:t>Le mémoire professionnel rendra compte de cette expérience sur le terrain.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51B60-B62C-994C-9A25-7471A14E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73" y="545624"/>
            <a:ext cx="8229600" cy="9391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>
                <a:solidFill>
                  <a:srgbClr val="C00000"/>
                </a:solidFill>
              </a:rPr>
              <a:t>Pour finaliser votre projet…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1726"/>
            <a:ext cx="8229600" cy="48371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fr-FR" altLang="fr-FR" sz="2800" dirty="0"/>
              <a:t>Si notre formation vous intéresse, merci de nous contacter : </a:t>
            </a:r>
            <a:r>
              <a:rPr lang="fr-FR" altLang="fr-FR" sz="2800" dirty="0" smtClean="0">
                <a:solidFill>
                  <a:srgbClr val="00B050"/>
                </a:solidFill>
                <a:hlinkClick r:id="rId2"/>
              </a:rPr>
              <a:t>esmerina.qello@lecnam.net</a:t>
            </a:r>
            <a:r>
              <a:rPr lang="fr-FR" altLang="fr-FR" sz="2800" dirty="0" smtClean="0">
                <a:solidFill>
                  <a:srgbClr val="00B050"/>
                </a:solidFill>
              </a:rPr>
              <a:t> </a:t>
            </a:r>
            <a:endParaRPr lang="fr-FR" altLang="fr-FR" sz="2800" dirty="0">
              <a:solidFill>
                <a:srgbClr val="FF9933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z="2800" dirty="0"/>
              <a:t>afin que nous programmions un </a:t>
            </a:r>
            <a:r>
              <a:rPr lang="fr-FR" altLang="fr-FR" sz="2800" dirty="0" smtClean="0"/>
              <a:t>entretien/conseil.</a:t>
            </a:r>
            <a:endParaRPr lang="fr-FR" altLang="fr-FR" sz="28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fr-FR" altLang="fr-FR" sz="2800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solidFill>
                  <a:srgbClr val="C00000"/>
                </a:solidFill>
              </a:rPr>
              <a:t>Merci pour </a:t>
            </a:r>
            <a:r>
              <a:rPr lang="fr-FR" altLang="fr-FR" sz="2800" dirty="0">
                <a:solidFill>
                  <a:srgbClr val="C00000"/>
                </a:solidFill>
              </a:rPr>
              <a:t>votre attention, prenez soin de vous </a:t>
            </a:r>
            <a:r>
              <a:rPr lang="fr-FR" altLang="fr-FR" sz="2800" dirty="0" smtClean="0">
                <a:solidFill>
                  <a:srgbClr val="C00000"/>
                </a:solidFill>
              </a:rPr>
              <a:t>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z="3200" dirty="0" smtClean="0">
              <a:solidFill>
                <a:srgbClr val="0070C0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/>
              <a:t>Site internet de la filière Métiers du social</a:t>
            </a:r>
            <a:r>
              <a:rPr lang="fr-FR" altLang="fr-FR" sz="2800" dirty="0"/>
              <a:t> </a:t>
            </a:r>
            <a:r>
              <a:rPr lang="fr-FR" altLang="fr-FR" sz="2800" dirty="0" smtClean="0"/>
              <a:t>:</a:t>
            </a:r>
            <a:endParaRPr lang="fr-FR" altLang="fr-FR" sz="2800" u="sng" dirty="0" smtClean="0">
              <a:hlinkClick r:id="rId3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solidFill>
                  <a:srgbClr val="00B050"/>
                </a:solidFill>
                <a:hlinkClick r:id="rId3"/>
              </a:rPr>
              <a:t>www.metiers-social.cnam.fr</a:t>
            </a:r>
            <a:r>
              <a:rPr lang="fr-FR" altLang="fr-FR" sz="2800" dirty="0" smtClean="0">
                <a:solidFill>
                  <a:srgbClr val="00B050"/>
                </a:solidFill>
              </a:rPr>
              <a:t> </a:t>
            </a:r>
            <a:endParaRPr lang="fr-FR" altLang="fr-FR" sz="2800" dirty="0">
              <a:solidFill>
                <a:srgbClr val="00B050"/>
              </a:solidFill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F4596A-F8F7-4629-9F9E-7D7037FB8ED6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3083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1933"/>
            <a:ext cx="8229600" cy="8313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rgbClr val="C00000"/>
                </a:solidFill>
              </a:rPr>
              <a:t>A qui s’adresse la Licence professionnelle ?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7592" y="1359310"/>
            <a:ext cx="8229600" cy="48768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fr-FR" dirty="0" smtClean="0"/>
              <a:t>A toute personnes qui exerce ou envisage d’exercer des responsabilités d’encadrement intermédiaire ou d’ingénierie d’actions collectives au sein d’une structure visant à l’insertion des publics en difficulté</a:t>
            </a:r>
            <a:r>
              <a:rPr lang="fr-FR" sz="2000" dirty="0" smtClean="0"/>
              <a:t> (chômeurs de longue durée, jeunes sans qualification, handicapés, retraités isolés, publics sous main de justice…).</a:t>
            </a:r>
          </a:p>
          <a:p>
            <a:pPr marL="0" indent="0">
              <a:buNone/>
              <a:defRPr/>
            </a:pPr>
            <a:endParaRPr lang="fr-FR" sz="2000" dirty="0" smtClean="0"/>
          </a:p>
          <a:p>
            <a:pPr marL="0" indent="0">
              <a:buNone/>
              <a:defRPr/>
            </a:pPr>
            <a:r>
              <a:rPr lang="fr-FR" b="1" dirty="0" smtClean="0"/>
              <a:t>Le diplôme mène</a:t>
            </a:r>
            <a:r>
              <a:rPr lang="fr-FR" dirty="0" smtClean="0"/>
              <a:t> à une position intermédiaire entre :</a:t>
            </a:r>
          </a:p>
          <a:p>
            <a:pPr>
              <a:defRPr/>
            </a:pPr>
            <a:r>
              <a:rPr lang="fr-FR" dirty="0" smtClean="0"/>
              <a:t>les fonctions stratégiques : définition de la politique d’une structure, construction des partenariats (</a:t>
            </a:r>
            <a:r>
              <a:rPr lang="fr-FR" dirty="0" err="1" smtClean="0"/>
              <a:t>niv</a:t>
            </a:r>
            <a:r>
              <a:rPr lang="fr-FR" dirty="0" smtClean="0"/>
              <a:t>. bac+5) </a:t>
            </a:r>
          </a:p>
          <a:p>
            <a:pPr marL="0" indent="0" algn="ctr">
              <a:buNone/>
              <a:defRPr/>
            </a:pPr>
            <a:r>
              <a:rPr lang="fr-F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</a:p>
          <a:p>
            <a:pPr>
              <a:defRPr/>
            </a:pPr>
            <a:r>
              <a:rPr lang="fr-FR" dirty="0" smtClean="0"/>
              <a:t>les fonctions d’accompagnement individuel du public, relation de face à face (</a:t>
            </a:r>
            <a:r>
              <a:rPr lang="fr-FR" dirty="0" err="1" smtClean="0"/>
              <a:t>niv</a:t>
            </a:r>
            <a:r>
              <a:rPr lang="fr-FR" dirty="0" smtClean="0"/>
              <a:t>. bac+2).</a:t>
            </a:r>
          </a:p>
          <a:p>
            <a:pPr marL="0" indent="0">
              <a:buNone/>
              <a:defRPr/>
            </a:pPr>
            <a:endParaRPr lang="fr-FR" sz="2000" dirty="0" smtClean="0"/>
          </a:p>
          <a:p>
            <a:pPr marL="0" indent="0">
              <a:buNone/>
              <a:defRPr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59165-CA0E-4F68-9C94-B5BDA14739A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slow" advTm="3272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8955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fr-FR" dirty="0" smtClean="0">
                <a:solidFill>
                  <a:srgbClr val="C00000"/>
                </a:solidFill>
              </a:rPr>
              <a:t>Les métiers visés :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33056"/>
          </a:xfrm>
        </p:spPr>
        <p:txBody>
          <a:bodyPr/>
          <a:lstStyle/>
          <a:p>
            <a:r>
              <a:rPr lang="fr-FR" altLang="fr-FR" sz="2200" dirty="0" smtClean="0"/>
              <a:t>Conseiller en insertion niveau 2 (CCN des missions locales)</a:t>
            </a:r>
          </a:p>
          <a:p>
            <a:r>
              <a:rPr lang="fr-FR" altLang="fr-FR" sz="2200" dirty="0" smtClean="0"/>
              <a:t>Chargé de développement local (collectivités locales)</a:t>
            </a:r>
          </a:p>
          <a:p>
            <a:r>
              <a:rPr lang="fr-FR" altLang="fr-FR" sz="2200" dirty="0" smtClean="0"/>
              <a:t>Coordonnateur social emploi-formation</a:t>
            </a:r>
          </a:p>
          <a:p>
            <a:r>
              <a:rPr lang="fr-FR" altLang="fr-FR" sz="2200" dirty="0" smtClean="0"/>
              <a:t>Coordonnateur de projet socio-éducatif</a:t>
            </a:r>
          </a:p>
          <a:p>
            <a:r>
              <a:rPr lang="fr-FR" altLang="fr-FR" sz="2200" dirty="0" smtClean="0"/>
              <a:t>Coordonnateur de développement social et solidaire</a:t>
            </a:r>
          </a:p>
          <a:p>
            <a:r>
              <a:rPr lang="fr-FR" altLang="fr-FR" sz="2200" dirty="0" smtClean="0"/>
              <a:t>Chargé de mission</a:t>
            </a:r>
          </a:p>
          <a:p>
            <a:r>
              <a:rPr lang="fr-FR" altLang="fr-FR" sz="2200" dirty="0" smtClean="0"/>
              <a:t>Chargé de projet (Pôle emploi)</a:t>
            </a:r>
          </a:p>
          <a:p>
            <a:r>
              <a:rPr lang="fr-FR" altLang="fr-FR" sz="2200" dirty="0" smtClean="0"/>
              <a:t>Conseiller référent en insertion ou référent emploi</a:t>
            </a:r>
          </a:p>
          <a:p>
            <a:r>
              <a:rPr lang="fr-FR" altLang="fr-FR" sz="2200" dirty="0" smtClean="0"/>
              <a:t>Chargé de projet socio-culturel</a:t>
            </a:r>
          </a:p>
          <a:p>
            <a:pPr marL="0" indent="0">
              <a:buNone/>
            </a:pPr>
            <a:r>
              <a:rPr lang="fr-FR" altLang="fr-FR" sz="2200" b="1" dirty="0" smtClean="0"/>
              <a:t>...</a:t>
            </a:r>
            <a:endParaRPr lang="fr-FR" altLang="fr-FR" sz="2200" b="1" dirty="0"/>
          </a:p>
          <a:p>
            <a:endParaRPr lang="fr-FR" altLang="fr-FR" sz="2200" dirty="0"/>
          </a:p>
          <a:p>
            <a:pPr marL="0" indent="0">
              <a:buNone/>
            </a:pPr>
            <a:endParaRPr lang="fr-FR" altLang="fr-FR" sz="2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8DFBA-9681-43D5-9DE0-1EE17E5A4A5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ransition spd="slow" advTm="7556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1853"/>
            <a:ext cx="8229600" cy="663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C00000"/>
                </a:solidFill>
              </a:rPr>
              <a:t>Secteurs </a:t>
            </a:r>
            <a:r>
              <a:rPr lang="fr-FR" dirty="0" smtClean="0">
                <a:solidFill>
                  <a:srgbClr val="C00000"/>
                </a:solidFill>
              </a:rPr>
              <a:t>d’activité / lieux d’exercice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1058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b="1" dirty="0" smtClean="0"/>
              <a:t>La coordination</a:t>
            </a:r>
            <a:r>
              <a:rPr lang="fr-FR" sz="2000" dirty="0" smtClean="0"/>
              <a:t> dans le champs de l’insertion peux s’effectuer au sein d’organismes de tailles différentes et d’activités variées, relavant de la fonction publique ou territoriale, du secteur associatif ou privé.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Secteur de l’emploi et de la formation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Secteur de l’insertion par l’activité économique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Secteur de l’insertion sociale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Secteur de l’action médico-sociale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b="1" dirty="0" smtClean="0"/>
              <a:t>Exemple de structures</a:t>
            </a:r>
            <a:r>
              <a:rPr lang="fr-FR" sz="2000" dirty="0" smtClean="0"/>
              <a:t> : Pôle emploi, Missions locales, Entreprises d’insertion, ESAT, PLIE, CHRS, structures d’accueil d’urgence, Chantiers d’insertion, Foyer d’aide sociale à l’enfance, Organismes humanitaires et caritatifs…</a:t>
            </a:r>
            <a:endParaRPr lang="fr-FR" sz="20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470"/>
            <a:ext cx="8229600" cy="663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C00000"/>
                </a:solidFill>
              </a:rPr>
              <a:t>Les objectifs pédagogiques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6852"/>
            <a:ext cx="8229600" cy="40904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Comprendre le formes d’exclusion et les dynamiques de socialisation des populations en difficulté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Connaître les politiques, les dispositifs, les structures de l’insertion sociale ou de de la médiation culturelle. Utiliser ces connaissances pour mettre en œuvre des orientations stratégiques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Identifier les acteurs de l’insertion et construire un réseau local de partenaires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Conduire des projets collectifs</a:t>
            </a:r>
            <a:endParaRPr lang="fr-FR" sz="20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86583"/>
      </p:ext>
    </p:extLst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6800"/>
            <a:ext cx="8229600" cy="663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C00000"/>
                </a:solidFill>
              </a:rPr>
              <a:t>Publics </a:t>
            </a:r>
            <a:r>
              <a:rPr lang="fr-FR" dirty="0" smtClean="0">
                <a:solidFill>
                  <a:srgbClr val="C00000"/>
                </a:solidFill>
              </a:rPr>
              <a:t>et conditions d’accès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9512"/>
            <a:ext cx="8229600" cy="435054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b="1" dirty="0" smtClean="0"/>
              <a:t>La licence professionnelle est ouverte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Aux titulaires d’un diplôme de niveau bac+2 et plus, des diplômes de premier cycle du </a:t>
            </a:r>
            <a:r>
              <a:rPr lang="fr-FR" sz="2000" dirty="0" err="1" smtClean="0"/>
              <a:t>Cnam</a:t>
            </a:r>
            <a:r>
              <a:rPr lang="fr-FR" sz="2000" dirty="0" smtClean="0"/>
              <a:t> (en particulier, le titre « Chargé d’accompagnement social et professionnel »), du titre </a:t>
            </a:r>
            <a:r>
              <a:rPr lang="fr-FR" sz="2000" dirty="0"/>
              <a:t>C</a:t>
            </a:r>
            <a:r>
              <a:rPr lang="fr-FR" sz="2000" dirty="0" smtClean="0"/>
              <a:t>IP (conseiller en insertion professionnelle)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Aux personnes qui n’ont pas le niveau académique requis mais qui justifient d’une expérience professionnelle dans le domaine de l’insertion pour accéder à la licence professionnelle via le dispositif VAPP (validation des acquis professionnels et personnels) </a:t>
            </a:r>
            <a:endParaRPr lang="fr-FR" sz="20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47800"/>
      </p:ext>
    </p:extLst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5712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</a:rPr>
              <a:t>Organisation de la formation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29" y="1340768"/>
            <a:ext cx="8229600" cy="478259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dirty="0" smtClean="0"/>
              <a:t>La licence professionnelle en Intervention sociale s’organise autour d’un tronc commun et de deux parcours au choix : insertion professionnelle et sociale </a:t>
            </a:r>
            <a:r>
              <a:rPr lang="fr-FR" sz="2000" u="sng" dirty="0" smtClean="0"/>
              <a:t>et</a:t>
            </a:r>
            <a:r>
              <a:rPr lang="fr-FR" sz="2000" dirty="0" smtClean="0"/>
              <a:t> insertion par la </a:t>
            </a:r>
            <a:r>
              <a:rPr lang="fr-FR" sz="2000" dirty="0" smtClean="0"/>
              <a:t>culture</a:t>
            </a:r>
            <a:r>
              <a:rPr lang="fr-FR" sz="2000" dirty="0" smtClean="0"/>
              <a:t>, pour un total de 60 ECTS </a:t>
            </a:r>
            <a:r>
              <a:rPr lang="fr-FR" sz="2000" i="1" dirty="0" smtClean="0"/>
              <a:t>(</a:t>
            </a:r>
            <a:r>
              <a:rPr lang="fr-FR" sz="2000" i="1" dirty="0" err="1" smtClean="0"/>
              <a:t>European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Credit</a:t>
            </a:r>
            <a:r>
              <a:rPr lang="fr-FR" sz="2000" i="1" dirty="0" smtClean="0"/>
              <a:t> Transfer System)</a:t>
            </a:r>
            <a:endParaRPr lang="fr-FR" sz="2000" i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b="1" dirty="0" smtClean="0"/>
              <a:t>Elle est composée de 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10 UE (Unité d’Enseignement) 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Tronc commun – 6 UE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Chaque parcours – 4 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1 UA (Unité d’Activité) qui regroupe 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/>
              <a:t>560 heures de stage pratique </a:t>
            </a:r>
            <a:r>
              <a:rPr lang="fr-FR" sz="1600" u="sng" dirty="0"/>
              <a:t>ou</a:t>
            </a:r>
            <a:r>
              <a:rPr lang="fr-FR" sz="1600" dirty="0"/>
              <a:t> une expérience professionnelle suffisante dans le domaine du </a:t>
            </a:r>
            <a:r>
              <a:rPr lang="fr-FR" sz="1600" dirty="0" smtClean="0"/>
              <a:t>diplôme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12 heures de cours en présentiel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Accompagnement individuel par un tuteur pour la construction du mémoire professionnel de fin de formation</a:t>
            </a:r>
          </a:p>
          <a:p>
            <a:pPr marL="0" indent="0" algn="r" eaLnBrk="1" fontAlgn="auto" hangingPunct="1">
              <a:spcAft>
                <a:spcPts val="0"/>
              </a:spcAft>
              <a:buNone/>
              <a:defRPr/>
            </a:pPr>
            <a:endParaRPr lang="fr-FR" sz="1400" i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1600" b="1" i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sz="20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91727"/>
      </p:ext>
    </p:extLst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</a:rPr>
              <a:t>Architecture de la Licence professionnelle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19BB-EACE-499E-97A2-EA2620A1481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15" name="Espace réservé du contenu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5" y="1600200"/>
            <a:ext cx="741682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0DE6-E3A5-AF46-9DEF-9B19F522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8153"/>
            <a:ext cx="8229600" cy="10120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C00000"/>
                </a:solidFill>
              </a:rPr>
              <a:t>Modalités de formation et tarifs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sz="2700" b="1" u="sng" dirty="0">
                <a:solidFill>
                  <a:srgbClr val="C00000"/>
                </a:solidFill>
              </a:rPr>
              <a:t>Parcours insertion </a:t>
            </a:r>
            <a:r>
              <a:rPr lang="fr-FR" sz="2700" b="1" u="sng" dirty="0" smtClean="0">
                <a:solidFill>
                  <a:srgbClr val="C00000"/>
                </a:solidFill>
              </a:rPr>
              <a:t>social et professionnelle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B905C-CB9A-C043-9FEC-C003B1AF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000" b="1" dirty="0" smtClean="0"/>
              <a:t>Le parcours Insertion sociale et professionnelle</a:t>
            </a:r>
            <a:r>
              <a:rPr lang="fr-FR" sz="2000" dirty="0" smtClean="0"/>
              <a:t> peut être suivi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b="1" dirty="0" smtClean="0"/>
              <a:t>En cours du jour</a:t>
            </a:r>
            <a:r>
              <a:rPr lang="fr-FR" sz="2000" dirty="0" smtClean="0"/>
              <a:t>, formation sur 1 an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employeur ou tiers payeur : 8300€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pôle emploi ou individuel : 4150€</a:t>
            </a:r>
          </a:p>
          <a:p>
            <a:pPr marL="274637" lvl="1" indent="0" eaLnBrk="1" fontAlgn="auto" hangingPunct="1">
              <a:spcAft>
                <a:spcPts val="0"/>
              </a:spcAft>
              <a:buNone/>
              <a:defRPr/>
            </a:pPr>
            <a:endParaRPr lang="fr-FR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b="1" dirty="0" smtClean="0"/>
              <a:t>En cours du soir</a:t>
            </a:r>
            <a:r>
              <a:rPr lang="fr-FR" sz="2000" dirty="0" smtClean="0"/>
              <a:t>, formation sur 1 ou 2 ans (recommandée sur 2 ans)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employer, pôle emploi ou tiers payeur : 3000€/an ou 1500€/an si formation sur 2 ans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Financement individuel : 800</a:t>
            </a:r>
            <a:r>
              <a:rPr lang="fr-FR" sz="1600" dirty="0"/>
              <a:t>€/an ou </a:t>
            </a:r>
            <a:r>
              <a:rPr lang="fr-FR" sz="1600" dirty="0" smtClean="0"/>
              <a:t>410</a:t>
            </a:r>
            <a:r>
              <a:rPr lang="fr-FR" sz="1600" dirty="0"/>
              <a:t>€/an si formation sur 2 </a:t>
            </a:r>
            <a:r>
              <a:rPr lang="fr-FR" sz="1600" dirty="0" smtClean="0"/>
              <a:t>ans</a:t>
            </a:r>
          </a:p>
          <a:p>
            <a:pPr marL="274637" lvl="1" indent="0" eaLnBrk="1" fontAlgn="auto" hangingPunct="1">
              <a:spcAft>
                <a:spcPts val="0"/>
              </a:spcAft>
              <a:buNone/>
              <a:defRPr/>
            </a:pPr>
            <a:endParaRPr lang="fr-FR" sz="1600" dirty="0" smtClean="0"/>
          </a:p>
          <a:p>
            <a:pPr marL="274637" lvl="1" indent="0" eaLnBrk="1" fontAlgn="auto" hangingPunct="1">
              <a:spcAft>
                <a:spcPts val="0"/>
              </a:spcAft>
              <a:buNone/>
              <a:defRPr/>
            </a:pPr>
            <a:endParaRPr lang="fr-FR" sz="1600" dirty="0" smtClean="0"/>
          </a:p>
          <a:p>
            <a:pPr marL="274637" lvl="1" indent="0" algn="r" eaLnBrk="1" fontAlgn="auto" hangingPunct="1">
              <a:spcAft>
                <a:spcPts val="0"/>
              </a:spcAft>
              <a:buNone/>
              <a:defRPr/>
            </a:pPr>
            <a:r>
              <a:rPr lang="fr-FR" sz="1600" b="1" i="1" dirty="0" smtClean="0"/>
              <a:t>Voir les plannings …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FR" sz="2000" dirty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64F03-D464-447D-A3E1-2AF78C78BEC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61716"/>
      </p:ext>
    </p:extLst>
  </p:cSld>
  <p:clrMapOvr>
    <a:masterClrMapping/>
  </p:clrMapOvr>
  <p:transition spd="slow" advTm="4317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</TotalTime>
  <Words>1076</Words>
  <Application>Microsoft Office PowerPoint</Application>
  <PresentationFormat>Affichage à l'écran (4:3)</PresentationFormat>
  <Paragraphs>134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Clarté</vt:lpstr>
      <vt:lpstr>Licence professionnelle Sciences humaines et sociales, mention Intervention Sociale  Diplôme reconnu nationalement au niveau bac+3, inscrit au RNCP (Répertoire National des Certifications Professionnelles)</vt:lpstr>
      <vt:lpstr>A qui s’adresse la Licence professionnelle ?</vt:lpstr>
      <vt:lpstr>Les métiers visés : </vt:lpstr>
      <vt:lpstr>Secteurs d’activité / lieux d’exercice</vt:lpstr>
      <vt:lpstr>Les objectifs pédagogiques</vt:lpstr>
      <vt:lpstr>Publics et conditions d’accès</vt:lpstr>
      <vt:lpstr>Organisation de la formation</vt:lpstr>
      <vt:lpstr>Architecture de la Licence professionnelle</vt:lpstr>
      <vt:lpstr>Modalités de formation et tarifs Parcours insertion social et professionnelle</vt:lpstr>
      <vt:lpstr>Planning 2020/2021 du parcours insertion sociale et professionnelle Cours du jour</vt:lpstr>
      <vt:lpstr>Planning 2020/2021 du parcours insertion sociale et professionnelle Cours du soir - formation sur 1 an</vt:lpstr>
      <vt:lpstr>Planning du parcours insertion sociale et professionnelle Cours du soir - formation sur 2 ans</vt:lpstr>
      <vt:lpstr>Modalités de formation et tarifs Parcours insertion par la culture</vt:lpstr>
      <vt:lpstr>Planning 2020/2021 du parcours insertion par la culture Cours du soir - formation sur 1 an</vt:lpstr>
      <vt:lpstr>Planning du parcours insertion par la culture Cours du soir - formation sur 2 ans</vt:lpstr>
      <vt:lpstr>Dispositif d’accompagnement durant la formation </vt:lpstr>
      <vt:lpstr>Conditions d’obtention du diplôme</vt:lpstr>
      <vt:lpstr>Pour finaliser votre projet…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EYDOUX Anne</dc:creator>
  <cp:lastModifiedBy>Esmerina QUELLO</cp:lastModifiedBy>
  <cp:revision>415</cp:revision>
  <cp:lastPrinted>2020-04-25T15:21:05Z</cp:lastPrinted>
  <dcterms:created xsi:type="dcterms:W3CDTF">2017-02-07T16:10:28Z</dcterms:created>
  <dcterms:modified xsi:type="dcterms:W3CDTF">2020-04-25T17:13:09Z</dcterms:modified>
</cp:coreProperties>
</file>